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81" r:id="rId18"/>
    <p:sldId id="279" r:id="rId19"/>
    <p:sldId id="277" r:id="rId20"/>
    <p:sldId id="282" r:id="rId21"/>
  </p:sldIdLst>
  <p:sldSz cx="9144000" cy="6858000" type="screen4x3"/>
  <p:notesSz cx="7099300" cy="102346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2050" name="Picture 2" descr="N:\Alltaf í boltanum\Prentefni\KSI litabord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79"/>
          </a:xfrm>
          <a:prstGeom prst="rect">
            <a:avLst/>
          </a:prstGeom>
          <a:noFill/>
        </p:spPr>
      </p:pic>
      <p:pic>
        <p:nvPicPr>
          <p:cNvPr id="2051" name="Picture 3" descr="N:\Alltaf í boltanum\Logo\AÍBK\KSI AIBK logos\ksi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96834"/>
            <a:ext cx="852436" cy="7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FFE50-BEB4-49B6-9D76-ADA3F656F04A}" type="datetimeFigureOut">
              <a:rPr lang="is-IS" smtClean="0"/>
              <a:pPr/>
              <a:t>16.6.2014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7F88-8E09-4CC2-8A22-B0D8A29F4A9C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7" name="Picture 2" descr="N:\Alltaf í boltanum\Prentefni\KSI litabord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43644"/>
            <a:ext cx="9144000" cy="714379"/>
          </a:xfrm>
          <a:prstGeom prst="rect">
            <a:avLst/>
          </a:prstGeom>
          <a:noFill/>
        </p:spPr>
      </p:pic>
      <p:pic>
        <p:nvPicPr>
          <p:cNvPr id="8" name="Picture 3" descr="N:\Alltaf í boltanum\Logo\AÍBK\KSI AIBK logos\ksi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86" y="296834"/>
            <a:ext cx="852436" cy="7747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UEFA_logo_2012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s/url?sa=i&amp;rct=j&amp;q=&amp;esrc=s&amp;source=images&amp;cd=&amp;cad=rja&amp;uact=8&amp;docid=FFCbgTXvVZfuqM&amp;tbnid=UIjcPzRHiHAxgM:&amp;ved=0CAUQjRw&amp;url=http://www.archiexpo.com/prod/artimex-sport/football-goals-64042-268162.html&amp;ei=2_RcU7fsJoaj0QXHy4DYAg&amp;psig=AFQjCNFkE7bvYUMpIOcABqoi8Wf98z5jcA&amp;ust=139868717553449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054552" cy="9184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FLAGGTÆKNI OG MERKJAGJÖF AD</a:t>
            </a:r>
            <a:endParaRPr lang="is-I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58772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18. apríl 2014</a:t>
            </a:r>
            <a:endParaRPr lang="is-IS" sz="1200" dirty="0"/>
          </a:p>
        </p:txBody>
      </p:sp>
      <p:sp>
        <p:nvSpPr>
          <p:cNvPr id="6" name="Rectangle 5"/>
          <p:cNvSpPr/>
          <p:nvPr/>
        </p:nvSpPr>
        <p:spPr>
          <a:xfrm>
            <a:off x="5183358" y="5383917"/>
            <a:ext cx="3781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000" b="1" dirty="0" smtClean="0"/>
              <a:t>Gunnar </a:t>
            </a:r>
            <a:r>
              <a:rPr lang="is-IS" sz="2000" b="1" dirty="0" err="1"/>
              <a:t>Sv</a:t>
            </a:r>
            <a:r>
              <a:rPr lang="is-IS" sz="2000" b="1" dirty="0"/>
              <a:t>. Gunnarsson FIFA </a:t>
            </a:r>
            <a:r>
              <a:rPr lang="is-IS" sz="2000" b="1" dirty="0" smtClean="0"/>
              <a:t>AD</a:t>
            </a:r>
            <a:endParaRPr lang="is-I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31439"/>
            <a:ext cx="7054552" cy="91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1600" dirty="0"/>
          </a:p>
        </p:txBody>
      </p:sp>
      <p:pic>
        <p:nvPicPr>
          <p:cNvPr id="3" name="Picture 2" descr="http://upload.wikimedia.org/wikipedia/en/thumb/a/ab/UEFA_logo_2012.png/150px-UEFA_logo_201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08" y="1271399"/>
            <a:ext cx="819256" cy="81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00-GUNNI-PRIVAT\2010-14_KSI\2014 - FLAGTÆKNI OG STÍLL AD\AD BENDINGAR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b="54947"/>
          <a:stretch/>
        </p:blipFill>
        <p:spPr bwMode="auto">
          <a:xfrm>
            <a:off x="611560" y="1484784"/>
            <a:ext cx="7168495" cy="2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unni 2011"/>
          <p:cNvPicPr>
            <a:picLocks noChangeAspect="1" noChangeArrowheads="1"/>
          </p:cNvPicPr>
          <p:nvPr/>
        </p:nvPicPr>
        <p:blipFill>
          <a:blip r:embed="rId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1965" r="18425" b="50323"/>
          <a:stretch>
            <a:fillRect/>
          </a:stretch>
        </p:blipFill>
        <p:spPr bwMode="auto">
          <a:xfrm>
            <a:off x="7426592" y="4293096"/>
            <a:ext cx="1151653" cy="11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21456"/>
            <a:ext cx="2520280" cy="141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Rangstaða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376264"/>
          </a:xfrm>
        </p:spPr>
        <p:txBody>
          <a:bodyPr>
            <a:normAutofit fontScale="70000" lnSpcReduction="20000"/>
          </a:bodyPr>
          <a:lstStyle/>
          <a:p>
            <a:r>
              <a:rPr lang="is-IS" dirty="0" smtClean="0"/>
              <a:t>Upp með flagg í hægri hönd (betri sýn á völlinn og D)</a:t>
            </a:r>
          </a:p>
          <a:p>
            <a:r>
              <a:rPr lang="is-IS" dirty="0" smtClean="0"/>
              <a:t>Bíða eftir flauti og eftir það 1-2-3</a:t>
            </a:r>
            <a:r>
              <a:rPr lang="is-IS" dirty="0"/>
              <a:t> </a:t>
            </a:r>
            <a:r>
              <a:rPr lang="is-IS" dirty="0" smtClean="0"/>
              <a:t>og svo niður í staðsetningu 1-2-3 ef aukaspyrnan er ekki tekin hratt </a:t>
            </a:r>
          </a:p>
          <a:p>
            <a:r>
              <a:rPr lang="is-IS" dirty="0" smtClean="0"/>
              <a:t>Staðsetning: lárétt og 30-40° upp og niður frá láréttu</a:t>
            </a:r>
          </a:p>
          <a:p>
            <a:r>
              <a:rPr lang="is-IS" dirty="0" smtClean="0"/>
              <a:t>Bíða með flagg í staðsetningu ef </a:t>
            </a:r>
            <a:r>
              <a:rPr lang="is-IS" dirty="0" err="1" smtClean="0"/>
              <a:t>þú</a:t>
            </a:r>
            <a:r>
              <a:rPr lang="is-IS" dirty="0" smtClean="0"/>
              <a:t> ert rétt staðsettur annars niður og vera ekki of stífur á staðsetningu (D oftast í betri aðstöðu).</a:t>
            </a:r>
          </a:p>
          <a:p>
            <a:r>
              <a:rPr lang="is-IS" dirty="0" smtClean="0"/>
              <a:t>Forðist „hundinn“ því þið tapið hraða … UEFA vill ekki sjá slík merki.</a:t>
            </a:r>
          </a:p>
          <a:p>
            <a:pPr marL="0" indent="0">
              <a:buNone/>
            </a:pPr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4098" name="Picture 2" descr="C:\00-GUNNI-PRIVAT\2010-14_KSI\2014 - FLAGTÆKNI OG STÍLL AD\AD BENDINGAR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5" b="50377"/>
          <a:stretch/>
        </p:blipFill>
        <p:spPr bwMode="auto">
          <a:xfrm>
            <a:off x="1656233" y="3501008"/>
            <a:ext cx="59321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Brot </a:t>
            </a:r>
            <a:r>
              <a:rPr lang="is-IS" dirty="0"/>
              <a:t>i</a:t>
            </a:r>
            <a:r>
              <a:rPr lang="is-IS" dirty="0" smtClean="0"/>
              <a:t>nnan / utan vítateigs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AD dæmir brot:</a:t>
            </a:r>
          </a:p>
          <a:p>
            <a:pPr lvl="1"/>
            <a:r>
              <a:rPr lang="is-IS" dirty="0" smtClean="0"/>
              <a:t>Víti: Veifa leikbrot með hægri og færa sig greinilega niður að hornfána.  Ganga svo rösklega frá hornfána með flagg í vinstri hendi að vítateig. </a:t>
            </a:r>
          </a:p>
          <a:p>
            <a:pPr lvl="1"/>
            <a:r>
              <a:rPr lang="is-IS" dirty="0" smtClean="0"/>
              <a:t>Utan: Veifa leikbrot með hægri og sýna áttina og færa sig svo greinilega í </a:t>
            </a:r>
            <a:r>
              <a:rPr lang="is-IS" dirty="0" err="1" smtClean="0"/>
              <a:t>línu</a:t>
            </a:r>
            <a:r>
              <a:rPr lang="is-IS" dirty="0" smtClean="0"/>
              <a:t> við brotstað (utan við teig). Flagg í vinstri.</a:t>
            </a:r>
          </a:p>
          <a:p>
            <a:r>
              <a:rPr lang="is-IS" dirty="0" smtClean="0"/>
              <a:t>D </a:t>
            </a:r>
            <a:r>
              <a:rPr lang="is-IS" dirty="0"/>
              <a:t>dæmir brot:</a:t>
            </a:r>
          </a:p>
          <a:p>
            <a:pPr lvl="1"/>
            <a:r>
              <a:rPr lang="is-IS" dirty="0"/>
              <a:t>Víti: F</a:t>
            </a:r>
            <a:r>
              <a:rPr lang="is-IS" dirty="0" smtClean="0"/>
              <a:t>æra </a:t>
            </a:r>
            <a:r>
              <a:rPr lang="is-IS" dirty="0"/>
              <a:t>sig greinilega niður að hornfána.  Ganga svo rösklega frá hornfána með flagg í vinstri hendi að vítateig. </a:t>
            </a:r>
          </a:p>
          <a:p>
            <a:pPr lvl="1"/>
            <a:r>
              <a:rPr lang="is-IS" dirty="0"/>
              <a:t>Utan: F</a:t>
            </a:r>
            <a:r>
              <a:rPr lang="is-IS" dirty="0" smtClean="0"/>
              <a:t>æra </a:t>
            </a:r>
            <a:r>
              <a:rPr lang="is-IS" dirty="0"/>
              <a:t>sig </a:t>
            </a:r>
            <a:r>
              <a:rPr lang="is-IS" dirty="0" smtClean="0"/>
              <a:t>greinilega </a:t>
            </a:r>
            <a:r>
              <a:rPr lang="is-IS" dirty="0"/>
              <a:t>í </a:t>
            </a:r>
            <a:r>
              <a:rPr lang="is-IS" dirty="0" err="1"/>
              <a:t>línu</a:t>
            </a:r>
            <a:r>
              <a:rPr lang="is-IS" dirty="0"/>
              <a:t> við brotstað (utan við teig</a:t>
            </a:r>
            <a:r>
              <a:rPr lang="is-IS" dirty="0" smtClean="0"/>
              <a:t>) og lyfta flagginu ef þörf er á.  Setja flaggið í vinstri hönd og lyfta því örlítið frá líkama.</a:t>
            </a:r>
          </a:p>
          <a:p>
            <a:r>
              <a:rPr lang="is-IS" dirty="0" smtClean="0"/>
              <a:t>Ef </a:t>
            </a:r>
            <a:r>
              <a:rPr lang="is-IS" dirty="0" err="1" smtClean="0"/>
              <a:t>þú</a:t>
            </a:r>
            <a:r>
              <a:rPr lang="is-IS" dirty="0" smtClean="0"/>
              <a:t> veist ekki hvort það er fyrir innan eða utan haltu þá stöðu þinni án bendinga… það er ekki gott en klárlega betra en að giska.</a:t>
            </a:r>
            <a:endParaRPr lang="is-IS" dirty="0"/>
          </a:p>
          <a:p>
            <a:pPr lvl="1"/>
            <a:endParaRPr lang="is-IS" sz="1800" dirty="0" smtClean="0"/>
          </a:p>
          <a:p>
            <a:pPr marL="0" lvl="0" indent="0">
              <a:buNone/>
            </a:pPr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171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Staðsetning í Vítaspyrnu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5202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is-IS" dirty="0"/>
              <a:t>Við </a:t>
            </a:r>
            <a:r>
              <a:rPr lang="is-IS" dirty="0" smtClean="0"/>
              <a:t>markteig í vítaspyrnukeppni.</a:t>
            </a:r>
          </a:p>
          <a:p>
            <a:pPr>
              <a:lnSpc>
                <a:spcPct val="80000"/>
              </a:lnSpc>
            </a:pPr>
            <a:r>
              <a:rPr lang="is-IS" dirty="0" smtClean="0"/>
              <a:t>Við vítateig í leiktíma</a:t>
            </a:r>
          </a:p>
          <a:p>
            <a:pPr>
              <a:lnSpc>
                <a:spcPct val="80000"/>
              </a:lnSpc>
            </a:pPr>
            <a:r>
              <a:rPr lang="is-IS" dirty="0" smtClean="0"/>
              <a:t>Ef </a:t>
            </a:r>
            <a:r>
              <a:rPr lang="is-IS" dirty="0"/>
              <a:t>A</a:t>
            </a:r>
            <a:r>
              <a:rPr lang="is-IS" dirty="0" smtClean="0"/>
              <a:t>AD þá á </a:t>
            </a:r>
            <a:r>
              <a:rPr lang="is-IS" dirty="0" err="1" smtClean="0"/>
              <a:t>móts</a:t>
            </a:r>
            <a:r>
              <a:rPr lang="is-IS" dirty="0" smtClean="0"/>
              <a:t> við </a:t>
            </a:r>
            <a:r>
              <a:rPr lang="is-IS" dirty="0" err="1" smtClean="0"/>
              <a:t>vítateigslínuna</a:t>
            </a:r>
            <a:r>
              <a:rPr lang="is-IS" dirty="0"/>
              <a:t> </a:t>
            </a:r>
            <a:r>
              <a:rPr lang="is-IS" dirty="0" smtClean="0"/>
              <a:t>/ næst aftasta varnarmann til að dæma um hvort leikmenn fari inn í teig áður en bolta er spyrnt</a:t>
            </a:r>
          </a:p>
          <a:p>
            <a:pPr>
              <a:lnSpc>
                <a:spcPct val="80000"/>
              </a:lnSpc>
            </a:pPr>
            <a:r>
              <a:rPr lang="is-IS" dirty="0"/>
              <a:t>T</a:t>
            </a:r>
            <a:r>
              <a:rPr lang="is-IS" dirty="0" smtClean="0"/>
              <a:t>aka </a:t>
            </a:r>
            <a:r>
              <a:rPr lang="is-IS" dirty="0" err="1" smtClean="0"/>
              <a:t>línu</a:t>
            </a:r>
            <a:r>
              <a:rPr lang="is-IS" dirty="0" smtClean="0"/>
              <a:t> við næst aftasta varnarmann eins fljótt og hægt er að lokinni vítaspyrnu.  Skáskera frímerki ef þörf krefur.</a:t>
            </a:r>
            <a:endParaRPr lang="is-IS" dirty="0"/>
          </a:p>
          <a:p>
            <a:pPr>
              <a:lnSpc>
                <a:spcPct val="80000"/>
              </a:lnSpc>
            </a:pPr>
            <a:endParaRPr lang="is-IS" dirty="0"/>
          </a:p>
        </p:txBody>
      </p:sp>
      <p:pic>
        <p:nvPicPr>
          <p:cNvPr id="5122" name="Picture 2" descr="780px-Soccer_field_-_empty_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0"/>
          <a:stretch/>
        </p:blipFill>
        <p:spPr bwMode="auto">
          <a:xfrm>
            <a:off x="1043608" y="3789040"/>
            <a:ext cx="6219202" cy="22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932040" y="4077072"/>
            <a:ext cx="14401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Oval 5"/>
          <p:cNvSpPr/>
          <p:nvPr/>
        </p:nvSpPr>
        <p:spPr>
          <a:xfrm>
            <a:off x="5868144" y="4077072"/>
            <a:ext cx="14401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7020272" y="5480756"/>
            <a:ext cx="14401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5991069" y="4261460"/>
            <a:ext cx="1029203" cy="6614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V="1">
            <a:off x="7041363" y="5013176"/>
            <a:ext cx="0" cy="49921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Leikmannaskipti án 4D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7056784" cy="482453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Flagg yfir höfuð, hægri hönd á handfangi og hendur beint upp </a:t>
            </a:r>
            <a:r>
              <a:rPr lang="is-IS" sz="2600" dirty="0" smtClean="0"/>
              <a:t>(ekki halda með vinstri hönd í neðra </a:t>
            </a:r>
            <a:r>
              <a:rPr lang="is-IS" sz="2600" dirty="0" err="1" smtClean="0"/>
              <a:t>flagghornið</a:t>
            </a:r>
            <a:r>
              <a:rPr lang="is-IS" sz="2600" dirty="0" smtClean="0"/>
              <a:t> og ekki puttana upp í loft).</a:t>
            </a:r>
          </a:p>
          <a:p>
            <a:r>
              <a:rPr lang="is-IS" dirty="0" smtClean="0"/>
              <a:t>Bíða eftir merki D (AD2 speglar ef D snýr að honum) og hlaupa greiðlega </a:t>
            </a:r>
            <a:r>
              <a:rPr lang="is-IS" b="1" dirty="0" smtClean="0"/>
              <a:t>að miðlínu </a:t>
            </a:r>
            <a:r>
              <a:rPr lang="is-IS" dirty="0" smtClean="0"/>
              <a:t>með flaggið niðri í hægri hendi</a:t>
            </a:r>
          </a:p>
          <a:p>
            <a:r>
              <a:rPr lang="is-IS" dirty="0" smtClean="0"/>
              <a:t>Gefið ykkur tíma til að skoða leikmanninn og reynið að skrá niður skiptinguna áður en varamaðurinn fer </a:t>
            </a:r>
            <a:r>
              <a:rPr lang="is-IS" dirty="0" err="1" smtClean="0"/>
              <a:t>inná</a:t>
            </a:r>
            <a:endParaRPr lang="is-IS" dirty="0" smtClean="0"/>
          </a:p>
          <a:p>
            <a:r>
              <a:rPr lang="is-IS" dirty="0" smtClean="0"/>
              <a:t>Gangið frá skriffærum áður en þið hlaupið af stað með flaggið í vinstri hendi til að taka ykkur stöðu við næst aftasta varnarmann </a:t>
            </a:r>
          </a:p>
          <a:p>
            <a:r>
              <a:rPr lang="is-IS" dirty="0" smtClean="0"/>
              <a:t>Augnsamband við D til merkis um að </a:t>
            </a:r>
            <a:r>
              <a:rPr lang="is-IS" dirty="0" err="1" smtClean="0"/>
              <a:t>þú</a:t>
            </a:r>
            <a:r>
              <a:rPr lang="is-IS" dirty="0" smtClean="0"/>
              <a:t> sért klár</a:t>
            </a:r>
          </a:p>
          <a:p>
            <a:pPr marL="0" indent="0">
              <a:buNone/>
            </a:pPr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5" name="Picture 2" descr="C:\00-GUNNI-PRIVAT\2010-14_KSI\2014 - FLAGTÆKNI OG STÍLL AD\AD BENDINGA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6106" r="69350" b="49244"/>
          <a:stretch/>
        </p:blipFill>
        <p:spPr bwMode="auto">
          <a:xfrm>
            <a:off x="7081242" y="1628800"/>
            <a:ext cx="2088232" cy="43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Skráning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15841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is-IS" dirty="0" smtClean="0"/>
              <a:t>Passa að skrá ekki á sama tíma og AD1 og D.  Nánara fyrirkomulag í samráði við D.</a:t>
            </a:r>
          </a:p>
          <a:p>
            <a:pPr>
              <a:lnSpc>
                <a:spcPct val="80000"/>
              </a:lnSpc>
            </a:pPr>
            <a:r>
              <a:rPr lang="is-IS" smtClean="0"/>
              <a:t>Láta flaggið hanga niður (ekki </a:t>
            </a:r>
            <a:r>
              <a:rPr lang="is-IS" dirty="0" smtClean="0"/>
              <a:t>setja flaggið </a:t>
            </a:r>
            <a:r>
              <a:rPr lang="is-IS" smtClean="0"/>
              <a:t>undir arminn)</a:t>
            </a:r>
            <a:endParaRPr lang="is-IS" dirty="0" smtClean="0"/>
          </a:p>
          <a:p>
            <a:pPr>
              <a:lnSpc>
                <a:spcPct val="80000"/>
              </a:lnSpc>
            </a:pPr>
            <a:r>
              <a:rPr lang="is-IS" dirty="0" smtClean="0"/>
              <a:t>Standa beinn í baki</a:t>
            </a:r>
            <a:r>
              <a:rPr lang="is-IS" smtClean="0"/>
              <a:t>… þ.e. ekki bogra yfir spjaldið</a:t>
            </a:r>
          </a:p>
          <a:p>
            <a:pPr>
              <a:lnSpc>
                <a:spcPct val="80000"/>
              </a:lnSpc>
            </a:pPr>
            <a:endParaRPr lang="is-IS" dirty="0"/>
          </a:p>
        </p:txBody>
      </p:sp>
      <p:pic>
        <p:nvPicPr>
          <p:cNvPr id="6146" name="Picture 2" descr="C:\00-GUNNI-PRIVAT\2010-14_KSI\2014 - FLAGTÆKNI OG STÍLL AD\20140417_20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4122" r="12433" b="13098"/>
          <a:stretch/>
        </p:blipFill>
        <p:spPr bwMode="auto">
          <a:xfrm>
            <a:off x="1691680" y="3074656"/>
            <a:ext cx="2209800" cy="31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00-GUNNI-PRIVAT\2010-14_KSI\2014 - FLAGTÆKNI OG STÍLL AD\20140417_2054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6280" r="15931" b="18509"/>
          <a:stretch/>
        </p:blipFill>
        <p:spPr bwMode="auto">
          <a:xfrm>
            <a:off x="5508104" y="3074657"/>
            <a:ext cx="1933080" cy="30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Viðbótarbendingar 1/2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15841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is-IS" dirty="0" smtClean="0"/>
              <a:t>Notið ávallt viðbótarbendingar í samráði við 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3000" dirty="0" smtClean="0"/>
              <a:t>    1.   Þarf að ná tali af þér! Í mikilvægum ákvörðunum skal reyna að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3000" dirty="0"/>
              <a:t> </a:t>
            </a:r>
            <a:r>
              <a:rPr lang="is-IS" sz="3000" dirty="0" smtClean="0"/>
              <a:t>         koma í veg fyrir að aðrir en D og AD heyri samtalið.</a:t>
            </a:r>
          </a:p>
          <a:p>
            <a:pPr marL="0" indent="0">
              <a:lnSpc>
                <a:spcPct val="80000"/>
              </a:lnSpc>
              <a:buNone/>
            </a:pPr>
            <a:endParaRPr lang="is-IS" sz="3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s-IS" sz="3000" dirty="0" smtClean="0"/>
              <a:t>    2.   Leikur stopp og meiddur leikmaður enn </a:t>
            </a:r>
            <a:r>
              <a:rPr lang="is-IS" sz="3000" dirty="0" err="1" smtClean="0"/>
              <a:t>inná</a:t>
            </a:r>
            <a:r>
              <a:rPr lang="is-IS" sz="3000" dirty="0" smtClean="0"/>
              <a:t> velli en á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3000" dirty="0"/>
              <a:t> </a:t>
            </a:r>
            <a:r>
              <a:rPr lang="is-IS" sz="3000" dirty="0" smtClean="0"/>
              <a:t>         leið </a:t>
            </a:r>
            <a:r>
              <a:rPr lang="is-IS" sz="3000" dirty="0" err="1" smtClean="0"/>
              <a:t>útaf</a:t>
            </a:r>
            <a:r>
              <a:rPr lang="is-IS" sz="3000" dirty="0" smtClean="0"/>
              <a:t> með leyfi dómara</a:t>
            </a:r>
            <a:endParaRPr lang="is-IS" sz="3000" dirty="0"/>
          </a:p>
        </p:txBody>
      </p:sp>
      <p:pic>
        <p:nvPicPr>
          <p:cNvPr id="7171" name="Picture 3" descr="C:\00-GUNNI-PRIVAT\2010-14_KSI\2014 - FLAGTÆKNI OG STÍLL AD\20140417_205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1" b="27248"/>
          <a:stretch/>
        </p:blipFill>
        <p:spPr bwMode="auto">
          <a:xfrm>
            <a:off x="4935066" y="3018961"/>
            <a:ext cx="3066323" cy="30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1487" y="30189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2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1026" name="Picture 2" descr="C:\00-GUNNI-PRIVAT\2010-14_KSI\2014 - FLAGTÆKNI OG STÍLL AD\20140427_113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b="4273"/>
          <a:stretch/>
        </p:blipFill>
        <p:spPr bwMode="auto">
          <a:xfrm>
            <a:off x="1475656" y="2972265"/>
            <a:ext cx="2301596" cy="31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30296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1.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406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Viðbótarbendingar 2/2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15841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s-IS" dirty="0"/>
              <a:t> </a:t>
            </a:r>
            <a:r>
              <a:rPr lang="is-IS" dirty="0" smtClean="0"/>
              <a:t>   3.  Áminning/Gult spjald: Flötum </a:t>
            </a:r>
            <a:r>
              <a:rPr lang="is-IS" dirty="0" err="1" smtClean="0"/>
              <a:t>lófa</a:t>
            </a:r>
            <a:r>
              <a:rPr lang="is-IS" dirty="0" smtClean="0"/>
              <a:t> bankað létt á brjóstvasa</a:t>
            </a:r>
          </a:p>
          <a:p>
            <a:pPr marL="0" indent="0">
              <a:lnSpc>
                <a:spcPct val="80000"/>
              </a:lnSpc>
              <a:buNone/>
            </a:pPr>
            <a:endParaRPr lang="is-I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s-IS" dirty="0" smtClean="0"/>
              <a:t>    4.  Brottrekstur/Rautt spjald: </a:t>
            </a:r>
            <a:r>
              <a:rPr lang="is-IS" dirty="0"/>
              <a:t>Flötum </a:t>
            </a:r>
            <a:r>
              <a:rPr lang="is-IS" dirty="0" err="1"/>
              <a:t>lófa</a:t>
            </a:r>
            <a:r>
              <a:rPr lang="is-IS" dirty="0"/>
              <a:t> bankað létt </a:t>
            </a:r>
            <a:r>
              <a:rPr lang="is-IS" dirty="0" smtClean="0"/>
              <a:t>á rassvasa</a:t>
            </a:r>
          </a:p>
          <a:p>
            <a:pPr marL="0" indent="0">
              <a:lnSpc>
                <a:spcPct val="80000"/>
              </a:lnSpc>
              <a:buNone/>
            </a:pPr>
            <a:endParaRPr lang="is-IS" dirty="0" smtClean="0"/>
          </a:p>
          <a:p>
            <a:pPr marL="7200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is-IS" sz="3300" dirty="0" smtClean="0"/>
              <a:t>Engin læti í þessum bendingum – yfirvegun – þetta eiga að vera falin skilaboð til D.</a:t>
            </a:r>
            <a:endParaRPr lang="is-IS" sz="3300" dirty="0"/>
          </a:p>
        </p:txBody>
      </p:sp>
      <p:pic>
        <p:nvPicPr>
          <p:cNvPr id="2050" name="Picture 2" descr="C:\00-GUNNI-PRIVAT\2010-14_KSI\2014 - FLAGTÆKNI OG STÍLL AD\20140427_1135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5380"/>
          <a:stretch/>
        </p:blipFill>
        <p:spPr bwMode="auto">
          <a:xfrm>
            <a:off x="2123728" y="2858034"/>
            <a:ext cx="2232248" cy="33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00-GUNNI-PRIVAT\2010-14_KSI\2014 - FLAGTÆKNI OG STÍLL AD\20140427_1137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 bwMode="auto">
          <a:xfrm>
            <a:off x="5649023" y="2858034"/>
            <a:ext cx="2186378" cy="33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33578" y="28580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4</a:t>
            </a:r>
            <a:r>
              <a:rPr lang="is-IS" dirty="0" smtClean="0"/>
              <a:t>.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2114645" y="28580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3.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196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Markskoðun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26642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s-IS" sz="2000" dirty="0" smtClean="0"/>
              <a:t>Skoðið mörkin vel í vallarskoðun og ef þarf að laga eitthvað aftur í upphitun (bæði mörkin).</a:t>
            </a:r>
          </a:p>
          <a:p>
            <a:pPr>
              <a:lnSpc>
                <a:spcPct val="80000"/>
              </a:lnSpc>
            </a:pPr>
            <a:r>
              <a:rPr lang="is-IS" sz="2000" dirty="0" smtClean="0"/>
              <a:t>Við upphaf leiks og seinni hálfleiks.  AD1 ræður hraða – engan asa.  Þetta er markskoðun ekki bara „</a:t>
            </a:r>
            <a:r>
              <a:rPr lang="is-IS" sz="2000" dirty="0" err="1" smtClean="0"/>
              <a:t>show</a:t>
            </a:r>
            <a:r>
              <a:rPr lang="is-IS" sz="2000" dirty="0" smtClean="0"/>
              <a:t>“!</a:t>
            </a:r>
          </a:p>
          <a:p>
            <a:pPr>
              <a:lnSpc>
                <a:spcPct val="80000"/>
              </a:lnSpc>
            </a:pPr>
            <a:r>
              <a:rPr lang="is-IS" sz="2000" dirty="0" smtClean="0"/>
              <a:t>1. Hlaupið greiðlega að </a:t>
            </a:r>
            <a:r>
              <a:rPr lang="is-IS" sz="2000" dirty="0" err="1" smtClean="0"/>
              <a:t>nærstöng</a:t>
            </a:r>
            <a:r>
              <a:rPr lang="is-IS" sz="2000" dirty="0" smtClean="0"/>
              <a:t>, 2. Neðri hluti, 3. Efri hluti, 4. Í </a:t>
            </a:r>
            <a:r>
              <a:rPr lang="is-IS" sz="2000" dirty="0" err="1" smtClean="0"/>
              <a:t>línu</a:t>
            </a:r>
            <a:r>
              <a:rPr lang="is-IS" sz="2000" dirty="0"/>
              <a:t> </a:t>
            </a:r>
            <a:endParaRPr lang="is-IS" sz="2000" dirty="0" smtClean="0"/>
          </a:p>
          <a:p>
            <a:pPr>
              <a:lnSpc>
                <a:spcPct val="80000"/>
              </a:lnSpc>
            </a:pPr>
            <a:r>
              <a:rPr lang="is-IS" sz="2000" dirty="0" smtClean="0"/>
              <a:t>Reynið á netið með höndum (ekki með flagginu) og </a:t>
            </a:r>
            <a:r>
              <a:rPr lang="is-IS" sz="2000" dirty="0" err="1" smtClean="0"/>
              <a:t>lýtið</a:t>
            </a:r>
            <a:r>
              <a:rPr lang="is-IS" sz="2000" dirty="0" smtClean="0"/>
              <a:t> yfir möskvana líka (ekki bara festingar við gras og stangir)</a:t>
            </a:r>
            <a:endParaRPr lang="is-IS" sz="2000" dirty="0"/>
          </a:p>
          <a:p>
            <a:pPr>
              <a:lnSpc>
                <a:spcPct val="80000"/>
              </a:lnSpc>
            </a:pPr>
            <a:endParaRPr lang="is-IS" dirty="0"/>
          </a:p>
        </p:txBody>
      </p:sp>
      <p:pic>
        <p:nvPicPr>
          <p:cNvPr id="5122" name="Picture 2" descr="780px-Soccer_field_-_empty_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428" b="77406"/>
          <a:stretch/>
        </p:blipFill>
        <p:spPr bwMode="auto">
          <a:xfrm>
            <a:off x="467544" y="3859165"/>
            <a:ext cx="3537197" cy="216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87624" y="4293096"/>
            <a:ext cx="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09253" y="507916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1</a:t>
            </a:r>
            <a:endParaRPr lang="is-IS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7544" y="4077072"/>
            <a:ext cx="720080" cy="196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572" y="385916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2</a:t>
            </a:r>
            <a:endParaRPr lang="is-IS" sz="12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450" y="4293096"/>
            <a:ext cx="5561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705" y="423733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/>
              <a:t>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17265" y="4293096"/>
            <a:ext cx="2462647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1840" y="520375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4</a:t>
            </a:r>
            <a:endParaRPr lang="is-IS" sz="1200" b="1" dirty="0"/>
          </a:p>
        </p:txBody>
      </p:sp>
      <p:pic>
        <p:nvPicPr>
          <p:cNvPr id="3074" name="Picture 2" descr="http://img.archiexpo.com/images_ae/photo-g/football-goals-64042-636945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21402" r="27639"/>
          <a:stretch/>
        </p:blipFill>
        <p:spPr bwMode="auto">
          <a:xfrm>
            <a:off x="4139952" y="3126643"/>
            <a:ext cx="4320480" cy="29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7132991" y="5480756"/>
            <a:ext cx="463345" cy="54772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85113" y="573877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4</a:t>
            </a:r>
            <a:endParaRPr lang="is-IS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72000" y="5480756"/>
            <a:ext cx="2232248" cy="54772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032" y="561611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1</a:t>
            </a:r>
            <a:endParaRPr lang="is-IS" sz="12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38181" y="5217660"/>
            <a:ext cx="890203" cy="138502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300192" y="4943822"/>
            <a:ext cx="720080" cy="9275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92080" y="4797152"/>
            <a:ext cx="1008112" cy="146670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99992" y="4805320"/>
            <a:ext cx="792088" cy="69251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12029" y="489808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2</a:t>
            </a:r>
            <a:endParaRPr lang="is-IS" sz="1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475896" y="4125133"/>
            <a:ext cx="0" cy="74535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85113" y="5079161"/>
            <a:ext cx="843271" cy="124596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475896" y="3717032"/>
            <a:ext cx="0" cy="419132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475896" y="3573016"/>
            <a:ext cx="153626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012160" y="3429000"/>
            <a:ext cx="108012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268836" y="3429000"/>
            <a:ext cx="0" cy="106881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82935" y="358448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/>
              <a:t>3</a:t>
            </a:r>
            <a:endParaRPr lang="is-IS" sz="1200" b="1" dirty="0"/>
          </a:p>
        </p:txBody>
      </p:sp>
    </p:spTree>
    <p:extLst>
      <p:ext uri="{BB962C8B-B14F-4D97-AF65-F5344CB8AC3E}">
        <p14:creationId xmlns:p14="http://schemas.microsoft.com/office/powerpoint/2010/main" val="4402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is-IS" sz="4000" dirty="0"/>
              <a:t>Gengið til </a:t>
            </a:r>
            <a:r>
              <a:rPr lang="is-IS" sz="4000" dirty="0" smtClean="0"/>
              <a:t>vallar og hlutkesti</a:t>
            </a:r>
            <a:endParaRPr lang="is-I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2088232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s-IS" dirty="0" smtClean="0"/>
              <a:t>Flaggið </a:t>
            </a:r>
            <a:r>
              <a:rPr lang="is-IS" dirty="0"/>
              <a:t>frá D og ekki upprúllað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s-IS" dirty="0"/>
              <a:t>Sýnið einbeitingu…ekkert fliss eða </a:t>
            </a:r>
            <a:r>
              <a:rPr lang="is-IS" dirty="0" smtClean="0"/>
              <a:t>hrókasamræður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s-IS" dirty="0" smtClean="0"/>
              <a:t>Stígið hálft skref afturábak við hlutkesti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s-IS" dirty="0" smtClean="0"/>
              <a:t>Ekki skrifa fyrir framan fyrirliða - D hefur </a:t>
            </a:r>
            <a:r>
              <a:rPr lang="is-IS" dirty="0" err="1" smtClean="0"/>
              <a:t>nægan</a:t>
            </a:r>
            <a:r>
              <a:rPr lang="is-IS" dirty="0" smtClean="0"/>
              <a:t> tíma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s-IS" dirty="0" smtClean="0"/>
              <a:t>Bíða með að beygja sig eftir peningnum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s-IS" sz="3200" dirty="0"/>
          </a:p>
          <a:p>
            <a:endParaRPr lang="is-IS" dirty="0" smtClean="0"/>
          </a:p>
          <a:p>
            <a:endParaRPr lang="is-IS" dirty="0"/>
          </a:p>
          <a:p>
            <a:pPr marL="0" indent="0">
              <a:buNone/>
            </a:pPr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3478" r="21265"/>
          <a:stretch/>
        </p:blipFill>
        <p:spPr bwMode="auto">
          <a:xfrm>
            <a:off x="611560" y="4582528"/>
            <a:ext cx="1795216" cy="15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4288"/>
          <a:stretch/>
        </p:blipFill>
        <p:spPr bwMode="auto">
          <a:xfrm>
            <a:off x="2627784" y="4582528"/>
            <a:ext cx="1987874" cy="15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8664" r="16038" b="13978"/>
          <a:stretch/>
        </p:blipFill>
        <p:spPr bwMode="auto">
          <a:xfrm>
            <a:off x="4932040" y="4558978"/>
            <a:ext cx="2257389" cy="160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7095"/>
            <a:ext cx="1795216" cy="11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Önnur praktísk atriði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24536"/>
          </a:xfrm>
        </p:spPr>
        <p:txBody>
          <a:bodyPr>
            <a:normAutofit/>
          </a:bodyPr>
          <a:lstStyle/>
          <a:p>
            <a:r>
              <a:rPr lang="is-IS" sz="2800" dirty="0" smtClean="0"/>
              <a:t>D ræður för í vallarskoðun – komið með ábendingar og leyfið D að ráða hvort hann vilji fylgja því eftir</a:t>
            </a:r>
          </a:p>
          <a:p>
            <a:r>
              <a:rPr lang="is-IS" sz="2800" dirty="0" smtClean="0"/>
              <a:t>Skoðið leikmenn við búningsklefa (auðveldara að senda þá inn til að laga búnað). Gott að telja </a:t>
            </a:r>
            <a:r>
              <a:rPr lang="is-IS" sz="2800" dirty="0" err="1" smtClean="0"/>
              <a:t>út</a:t>
            </a:r>
            <a:r>
              <a:rPr lang="is-IS" sz="2800" dirty="0" smtClean="0"/>
              <a:t>.</a:t>
            </a:r>
          </a:p>
          <a:p>
            <a:r>
              <a:rPr lang="is-IS" sz="2800" dirty="0" smtClean="0"/>
              <a:t>Upphitun</a:t>
            </a:r>
            <a:r>
              <a:rPr lang="is-IS" sz="2800" dirty="0"/>
              <a:t>: AD1 ræður för (þ.e. taka báðir </a:t>
            </a:r>
            <a:r>
              <a:rPr lang="is-IS" sz="2800" dirty="0" err="1"/>
              <a:t>línu</a:t>
            </a:r>
            <a:r>
              <a:rPr lang="is-IS" sz="2800" dirty="0"/>
              <a:t>)</a:t>
            </a:r>
          </a:p>
          <a:p>
            <a:r>
              <a:rPr lang="is-IS" sz="2800" dirty="0"/>
              <a:t>Hlaupið rösklega til D að leik loknum – enga spretti</a:t>
            </a:r>
            <a:r>
              <a:rPr lang="is-IS" sz="2800" dirty="0" smtClean="0"/>
              <a:t>.</a:t>
            </a:r>
            <a:endParaRPr lang="is-IS" sz="2800" dirty="0"/>
          </a:p>
          <a:p>
            <a:r>
              <a:rPr lang="is-IS" sz="2800" dirty="0" smtClean="0"/>
              <a:t>Notum fyrirbyggjandi tal (innköst og návígi)</a:t>
            </a:r>
          </a:p>
          <a:p>
            <a:r>
              <a:rPr lang="is-IS" sz="2800" dirty="0" smtClean="0"/>
              <a:t>Bekkjarmál – taktík og samráð við D</a:t>
            </a:r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5396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Formáli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Skyldur skv. </a:t>
            </a:r>
            <a:r>
              <a:rPr lang="is-IS" smtClean="0"/>
              <a:t>6. greininni og bls. 85-103 í leiðbeiningum </a:t>
            </a:r>
          </a:p>
          <a:p>
            <a:r>
              <a:rPr lang="is-IS" smtClean="0"/>
              <a:t>Þessi fyrirlestur er viðbót ofangreint og m.a. unnið upp úr efni sem UEFA lagði fram í fyrstu sérhæfði AD ráðstefnunni sem haldin var í Portúgal í mars sl.</a:t>
            </a:r>
          </a:p>
          <a:p>
            <a:r>
              <a:rPr lang="is-IS" smtClean="0"/>
              <a:t>Flaggtækni og merkjagjöf breytist ekki þó talsamband og hljóðmerki séu notuð</a:t>
            </a:r>
          </a:p>
          <a:p>
            <a:r>
              <a:rPr lang="is-IS" smtClean="0"/>
              <a:t>Augnsamband við D í allri ákvarðanatöku er lykilatriði – það liggur ekkert á!</a:t>
            </a:r>
          </a:p>
          <a:p>
            <a:r>
              <a:rPr lang="is-IS" b="1" smtClean="0"/>
              <a:t>„Bíða og sjá“ </a:t>
            </a:r>
            <a:r>
              <a:rPr lang="is-IS" smtClean="0"/>
              <a:t>er í dag hjá UEFA „</a:t>
            </a:r>
            <a:r>
              <a:rPr lang="is-IS" b="1" smtClean="0"/>
              <a:t>Bíða, bíða, bíða og sjá“</a:t>
            </a:r>
            <a:r>
              <a:rPr lang="is-IS" smtClean="0"/>
              <a:t>.</a:t>
            </a:r>
            <a:endParaRPr lang="is-IS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266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Að lokum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24536"/>
          </a:xfrm>
        </p:spPr>
        <p:txBody>
          <a:bodyPr>
            <a:normAutofit lnSpcReduction="10000"/>
          </a:bodyPr>
          <a:lstStyle/>
          <a:p>
            <a:r>
              <a:rPr lang="is-IS" sz="2800" dirty="0"/>
              <a:t>F</a:t>
            </a:r>
            <a:r>
              <a:rPr lang="is-IS" sz="2800" dirty="0" smtClean="0"/>
              <a:t>laggið er ykkar </a:t>
            </a:r>
            <a:r>
              <a:rPr lang="is-IS" sz="2800" b="1" dirty="0"/>
              <a:t>verkfæri</a:t>
            </a:r>
            <a:r>
              <a:rPr lang="is-IS" sz="2800" dirty="0"/>
              <a:t> og </a:t>
            </a:r>
            <a:r>
              <a:rPr lang="is-IS" sz="2800" b="1" dirty="0" smtClean="0"/>
              <a:t>vopn</a:t>
            </a:r>
            <a:r>
              <a:rPr lang="is-IS" sz="2800" dirty="0" smtClean="0"/>
              <a:t> (líkamstjáning og </a:t>
            </a:r>
            <a:r>
              <a:rPr lang="is-IS" sz="2800" dirty="0" err="1" smtClean="0"/>
              <a:t>flaggnotkun</a:t>
            </a:r>
            <a:r>
              <a:rPr lang="is-IS" sz="2800" dirty="0" smtClean="0"/>
              <a:t>)</a:t>
            </a:r>
          </a:p>
          <a:p>
            <a:endParaRPr lang="is-IS" sz="2800" dirty="0"/>
          </a:p>
          <a:p>
            <a:r>
              <a:rPr lang="is-IS" sz="2800" dirty="0" smtClean="0"/>
              <a:t>Skiptumst á upplýsingum og gagnrýnum hvorn annan á uppbyggjandi hátt.</a:t>
            </a:r>
          </a:p>
          <a:p>
            <a:pPr marL="0" indent="0">
              <a:buNone/>
            </a:pPr>
            <a:endParaRPr lang="is-IS" sz="2800" dirty="0" smtClean="0"/>
          </a:p>
          <a:p>
            <a:r>
              <a:rPr lang="is-IS" sz="2800" dirty="0" smtClean="0"/>
              <a:t>Komum til leiks með það í huga að styrkja og </a:t>
            </a:r>
            <a:r>
              <a:rPr lang="is-IS" sz="2800" dirty="0" err="1" smtClean="0"/>
              <a:t>bæta</a:t>
            </a:r>
            <a:r>
              <a:rPr lang="is-IS" sz="2800" dirty="0" smtClean="0"/>
              <a:t> liðsheildina.</a:t>
            </a:r>
          </a:p>
          <a:p>
            <a:pPr marL="0" indent="0">
              <a:buNone/>
            </a:pPr>
            <a:endParaRPr lang="is-IS" sz="2800" dirty="0"/>
          </a:p>
          <a:p>
            <a:pPr marL="457200" lvl="1" indent="0">
              <a:buNone/>
            </a:pPr>
            <a:r>
              <a:rPr lang="is-IS" dirty="0" smtClean="0"/>
              <a:t>Takk fyrir og góða skemmtun í sumar!</a:t>
            </a:r>
            <a:endParaRPr lang="is-IS" dirty="0"/>
          </a:p>
          <a:p>
            <a:pPr marL="0" indent="0">
              <a:buNone/>
            </a:pPr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310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Almennt um </a:t>
            </a:r>
            <a:r>
              <a:rPr lang="is-IS" dirty="0" err="1" smtClean="0"/>
              <a:t>flaggtækni</a:t>
            </a:r>
            <a:r>
              <a:rPr lang="is-IS" dirty="0" smtClean="0"/>
              <a:t> 1/2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85000" lnSpcReduction="20000"/>
          </a:bodyPr>
          <a:lstStyle/>
          <a:p>
            <a:r>
              <a:rPr lang="is-IS" dirty="0" smtClean="0"/>
              <a:t>Samræmd notkun er mikilvæg til að koma í veg fyrir misskilning og hjálpa til við að selja okkar ákvarðanir</a:t>
            </a:r>
          </a:p>
          <a:p>
            <a:r>
              <a:rPr lang="is-IS" dirty="0" smtClean="0"/>
              <a:t>Flaggið ávallt </a:t>
            </a:r>
            <a:r>
              <a:rPr lang="is-IS" b="1" dirty="0" smtClean="0"/>
              <a:t>sýnilegt D</a:t>
            </a:r>
            <a:r>
              <a:rPr lang="is-IS" dirty="0" smtClean="0"/>
              <a:t> og í vinstri hönd í hliðarskrefum</a:t>
            </a:r>
          </a:p>
          <a:p>
            <a:pPr lvl="1"/>
            <a:r>
              <a:rPr lang="is-IS" dirty="0" smtClean="0"/>
              <a:t>Seinkar rangstöðuákvörðunum</a:t>
            </a:r>
          </a:p>
          <a:p>
            <a:pPr lvl="1"/>
            <a:r>
              <a:rPr lang="is-IS" dirty="0" smtClean="0"/>
              <a:t>Auðveldara að skipta yfir í sprett niður að hornfána</a:t>
            </a:r>
          </a:p>
          <a:p>
            <a:r>
              <a:rPr lang="is-IS" dirty="0"/>
              <a:t>Það liggur ekkert á – ákveðnar hreyfingar með öryggi og </a:t>
            </a:r>
            <a:r>
              <a:rPr lang="is-IS" dirty="0" smtClean="0"/>
              <a:t>festu (ekki í flýti eða á ýktan hátt)</a:t>
            </a:r>
            <a:endParaRPr lang="is-IS" dirty="0"/>
          </a:p>
          <a:p>
            <a:r>
              <a:rPr lang="is-IS" dirty="0">
                <a:sym typeface="Wingdings" panose="05000000000000000000" pitchFamily="2" charset="2"/>
              </a:rPr>
              <a:t>Framkvæmið bendingar í kyrrstöðu og reynið að halda </a:t>
            </a:r>
            <a:r>
              <a:rPr lang="is-IS" dirty="0" smtClean="0">
                <a:sym typeface="Wingdings" panose="05000000000000000000" pitchFamily="2" charset="2"/>
              </a:rPr>
              <a:t>hverri bendingu </a:t>
            </a:r>
            <a:r>
              <a:rPr lang="is-IS" dirty="0">
                <a:sym typeface="Wingdings" panose="05000000000000000000" pitchFamily="2" charset="2"/>
              </a:rPr>
              <a:t>í </a:t>
            </a:r>
            <a:r>
              <a:rPr lang="is-IS" dirty="0" smtClean="0">
                <a:sym typeface="Wingdings" panose="05000000000000000000" pitchFamily="2" charset="2"/>
              </a:rPr>
              <a:t>a.m.k. 2-3 </a:t>
            </a:r>
            <a:r>
              <a:rPr lang="is-IS" dirty="0">
                <a:sym typeface="Wingdings" panose="05000000000000000000" pitchFamily="2" charset="2"/>
              </a:rPr>
              <a:t>sek eða </a:t>
            </a:r>
            <a:r>
              <a:rPr lang="is-IS" dirty="0" smtClean="0">
                <a:sym typeface="Wingdings" panose="05000000000000000000" pitchFamily="2" charset="2"/>
              </a:rPr>
              <a:t>þar </a:t>
            </a:r>
            <a:r>
              <a:rPr lang="is-IS" dirty="0">
                <a:sym typeface="Wingdings" panose="05000000000000000000" pitchFamily="2" charset="2"/>
              </a:rPr>
              <a:t>til D hefur tekið </a:t>
            </a:r>
            <a:r>
              <a:rPr lang="is-IS" dirty="0" smtClean="0">
                <a:sym typeface="Wingdings" panose="05000000000000000000" pitchFamily="2" charset="2"/>
              </a:rPr>
              <a:t>eftir (sumir nota talningu … upp 1-2-3… bending 1-2-3)</a:t>
            </a:r>
            <a:endParaRPr lang="is-IS" dirty="0">
              <a:sym typeface="Wingdings" panose="05000000000000000000" pitchFamily="2" charset="2"/>
            </a:endParaRPr>
          </a:p>
          <a:p>
            <a:r>
              <a:rPr lang="is-IS" dirty="0">
                <a:sym typeface="Wingdings" panose="05000000000000000000" pitchFamily="2" charset="2"/>
              </a:rPr>
              <a:t>Forðist faldar bendingar til </a:t>
            </a:r>
            <a:r>
              <a:rPr lang="is-IS" dirty="0" smtClean="0">
                <a:sym typeface="Wingdings" panose="05000000000000000000" pitchFamily="2" charset="2"/>
              </a:rPr>
              <a:t>D </a:t>
            </a:r>
            <a:r>
              <a:rPr lang="is-IS" dirty="0">
                <a:sym typeface="Wingdings" panose="05000000000000000000" pitchFamily="2" charset="2"/>
              </a:rPr>
              <a:t>og takið engar áberandi aukabendingar (enga leikaræna tilburði)</a:t>
            </a:r>
          </a:p>
          <a:p>
            <a:endParaRPr lang="is-IS" dirty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9972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Almennt um flaggtækni 2/2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85000" lnSpcReduction="20000"/>
          </a:bodyPr>
          <a:lstStyle/>
          <a:p>
            <a:r>
              <a:rPr lang="is-IS" dirty="0" smtClean="0"/>
              <a:t>Flaggið </a:t>
            </a:r>
            <a:r>
              <a:rPr lang="is-IS" dirty="0"/>
              <a:t>á vera kyrrt á hlaupum</a:t>
            </a:r>
          </a:p>
          <a:p>
            <a:r>
              <a:rPr lang="is-IS" dirty="0">
                <a:sym typeface="Wingdings" panose="05000000000000000000" pitchFamily="2" charset="2"/>
              </a:rPr>
              <a:t>Skiptið um hönd neðan mittis (jafnvel </a:t>
            </a:r>
            <a:r>
              <a:rPr lang="is-IS" dirty="0" err="1">
                <a:sym typeface="Wingdings" panose="05000000000000000000" pitchFamily="2" charset="2"/>
              </a:rPr>
              <a:t>þó</a:t>
            </a:r>
            <a:r>
              <a:rPr lang="is-IS" dirty="0">
                <a:sym typeface="Wingdings" panose="05000000000000000000" pitchFamily="2" charset="2"/>
              </a:rPr>
              <a:t> </a:t>
            </a:r>
            <a:r>
              <a:rPr lang="is-IS" dirty="0" smtClean="0">
                <a:sym typeface="Wingdings" panose="05000000000000000000" pitchFamily="2" charset="2"/>
              </a:rPr>
              <a:t>flaggið </a:t>
            </a:r>
            <a:r>
              <a:rPr lang="is-IS" dirty="0" err="1">
                <a:sym typeface="Wingdings" panose="05000000000000000000" pitchFamily="2" charset="2"/>
              </a:rPr>
              <a:t>sé</a:t>
            </a:r>
            <a:r>
              <a:rPr lang="is-IS" dirty="0">
                <a:sym typeface="Wingdings" panose="05000000000000000000" pitchFamily="2" charset="2"/>
              </a:rPr>
              <a:t> komið upp)</a:t>
            </a:r>
          </a:p>
          <a:p>
            <a:r>
              <a:rPr lang="is-IS" dirty="0">
                <a:sym typeface="Wingdings" panose="05000000000000000000" pitchFamily="2" charset="2"/>
              </a:rPr>
              <a:t>Ekki of mikið í sundur með </a:t>
            </a:r>
            <a:r>
              <a:rPr lang="is-IS" dirty="0" smtClean="0">
                <a:sym typeface="Wingdings" panose="05000000000000000000" pitchFamily="2" charset="2"/>
              </a:rPr>
              <a:t>lappir í bendingum </a:t>
            </a:r>
            <a:r>
              <a:rPr lang="is-IS" dirty="0">
                <a:sym typeface="Wingdings" panose="05000000000000000000" pitchFamily="2" charset="2"/>
              </a:rPr>
              <a:t>(</a:t>
            </a:r>
            <a:r>
              <a:rPr lang="is-IS" dirty="0" err="1">
                <a:sym typeface="Wingdings" panose="05000000000000000000" pitchFamily="2" charset="2"/>
              </a:rPr>
              <a:t>c.a</a:t>
            </a:r>
            <a:r>
              <a:rPr lang="is-IS" dirty="0">
                <a:sym typeface="Wingdings" panose="05000000000000000000" pitchFamily="2" charset="2"/>
              </a:rPr>
              <a:t>. í </a:t>
            </a:r>
            <a:r>
              <a:rPr lang="is-IS" dirty="0" err="1">
                <a:sym typeface="Wingdings" panose="05000000000000000000" pitchFamily="2" charset="2"/>
              </a:rPr>
              <a:t>línu</a:t>
            </a:r>
            <a:r>
              <a:rPr lang="is-IS" dirty="0">
                <a:sym typeface="Wingdings" panose="05000000000000000000" pitchFamily="2" charset="2"/>
              </a:rPr>
              <a:t> við axlir)</a:t>
            </a:r>
          </a:p>
          <a:p>
            <a:r>
              <a:rPr lang="is-IS" dirty="0"/>
              <a:t>Aldrei horfa á flaggið – það er örugglega á sínum stað </a:t>
            </a:r>
            <a:r>
              <a:rPr lang="is-I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is-IS" dirty="0" smtClean="0">
                <a:sym typeface="Wingdings" panose="05000000000000000000" pitchFamily="2" charset="2"/>
              </a:rPr>
              <a:t>Enga auka snúninga eða </a:t>
            </a:r>
            <a:r>
              <a:rPr lang="is-IS" dirty="0" err="1" smtClean="0">
                <a:sym typeface="Wingdings" panose="05000000000000000000" pitchFamily="2" charset="2"/>
              </a:rPr>
              <a:t>sirkus</a:t>
            </a:r>
            <a:r>
              <a:rPr lang="is-IS" dirty="0" smtClean="0">
                <a:sym typeface="Wingdings" panose="05000000000000000000" pitchFamily="2" charset="2"/>
              </a:rPr>
              <a:t> takta</a:t>
            </a:r>
          </a:p>
          <a:p>
            <a:r>
              <a:rPr lang="is-IS" dirty="0" smtClean="0">
                <a:sym typeface="Wingdings" panose="05000000000000000000" pitchFamily="2" charset="2"/>
              </a:rPr>
              <a:t>Ekki fara inn á völlinn á hlaupum upp og niður</a:t>
            </a:r>
          </a:p>
          <a:p>
            <a:r>
              <a:rPr lang="is-IS" dirty="0" smtClean="0">
                <a:sym typeface="Wingdings" panose="05000000000000000000" pitchFamily="2" charset="2"/>
              </a:rPr>
              <a:t>Ekki koma við boltann</a:t>
            </a:r>
          </a:p>
          <a:p>
            <a:r>
              <a:rPr lang="is-IS" dirty="0" smtClean="0">
                <a:sym typeface="Wingdings" panose="05000000000000000000" pitchFamily="2" charset="2"/>
              </a:rPr>
              <a:t>Nota hljóðmerki eftir óskum D en </a:t>
            </a:r>
            <a:r>
              <a:rPr lang="is-IS" dirty="0" err="1" smtClean="0">
                <a:sym typeface="Wingdings" panose="05000000000000000000" pitchFamily="2" charset="2"/>
              </a:rPr>
              <a:t>þó</a:t>
            </a:r>
            <a:r>
              <a:rPr lang="is-IS" dirty="0" smtClean="0">
                <a:sym typeface="Wingdings" panose="05000000000000000000" pitchFamily="2" charset="2"/>
              </a:rPr>
              <a:t> yfirleitt þegar dæmt er leikbrot, rangstaða, í skiptingum og í tvísýnum ákvörðunum (tæpt </a:t>
            </a:r>
            <a:r>
              <a:rPr lang="is-IS" dirty="0" err="1" smtClean="0">
                <a:sym typeface="Wingdings" panose="05000000000000000000" pitchFamily="2" charset="2"/>
              </a:rPr>
              <a:t>útaf</a:t>
            </a:r>
            <a:r>
              <a:rPr lang="is-IS" dirty="0">
                <a:sym typeface="Wingdings" panose="05000000000000000000" pitchFamily="2" charset="2"/>
              </a:rPr>
              <a:t> </a:t>
            </a:r>
            <a:r>
              <a:rPr lang="is-IS" dirty="0" smtClean="0">
                <a:sym typeface="Wingdings" panose="05000000000000000000" pitchFamily="2" charset="2"/>
              </a:rPr>
              <a:t>/ tæpt skorað).</a:t>
            </a:r>
            <a:endParaRPr lang="is-I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s-IS" dirty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30233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smtClean="0"/>
              <a:t>Innkast 1/2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088232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Flaggið er framlenging handar</a:t>
            </a:r>
          </a:p>
          <a:p>
            <a:r>
              <a:rPr lang="is-IS" dirty="0" smtClean="0"/>
              <a:t>Ekki sveigja úlnlið niður eða aftur og enga smiðstakta</a:t>
            </a:r>
          </a:p>
          <a:p>
            <a:r>
              <a:rPr lang="is-IS" dirty="0" smtClean="0"/>
              <a:t>30-40° horn upp frá láréttu, neðsta </a:t>
            </a:r>
            <a:r>
              <a:rPr lang="is-IS" dirty="0" err="1" smtClean="0"/>
              <a:t>flagghornið</a:t>
            </a:r>
            <a:r>
              <a:rPr lang="is-IS" dirty="0" smtClean="0"/>
              <a:t> </a:t>
            </a:r>
            <a:r>
              <a:rPr lang="is-IS" dirty="0" err="1" smtClean="0"/>
              <a:t>c.a</a:t>
            </a:r>
            <a:r>
              <a:rPr lang="is-IS" dirty="0" smtClean="0"/>
              <a:t>. í axlarhæð (</a:t>
            </a:r>
            <a:r>
              <a:rPr lang="is-IS" dirty="0" err="1" smtClean="0"/>
              <a:t>holning</a:t>
            </a:r>
            <a:r>
              <a:rPr lang="is-IS" dirty="0" smtClean="0"/>
              <a:t> og stærð skipta máli)</a:t>
            </a:r>
          </a:p>
          <a:p>
            <a:pPr marL="0" indent="0">
              <a:buNone/>
            </a:pPr>
            <a:endParaRPr lang="is-IS" dirty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4" name="Picture 2" descr="C:\00-GUNNI-PRIVAT\2010-14_KSI\2014 - FLAGTÆKNI OG STÍLL AD\AD BENDINGA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9" t="19676" r="6751" b="50733"/>
          <a:stretch/>
        </p:blipFill>
        <p:spPr bwMode="auto">
          <a:xfrm>
            <a:off x="2267744" y="3429000"/>
            <a:ext cx="4358356" cy="28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148064" y="4005064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Innkast 2/2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Ef bolti fer augljóslega </a:t>
            </a:r>
            <a:r>
              <a:rPr lang="is-IS" dirty="0" err="1" smtClean="0"/>
              <a:t>útaf</a:t>
            </a:r>
            <a:r>
              <a:rPr lang="is-IS" dirty="0" smtClean="0"/>
              <a:t>:</a:t>
            </a:r>
          </a:p>
          <a:p>
            <a:pPr lvl="1"/>
            <a:r>
              <a:rPr lang="is-IS" i="1" dirty="0" smtClean="0"/>
              <a:t>Ykkar megin</a:t>
            </a:r>
            <a:r>
              <a:rPr lang="is-IS" dirty="0" smtClean="0"/>
              <a:t>: Beint í bendingu</a:t>
            </a:r>
          </a:p>
          <a:p>
            <a:pPr lvl="1"/>
            <a:r>
              <a:rPr lang="is-IS" i="1" dirty="0" smtClean="0"/>
              <a:t>D megin</a:t>
            </a:r>
            <a:r>
              <a:rPr lang="is-IS" dirty="0" smtClean="0"/>
              <a:t>: setjið þá flagg í „rétta“ hendi og bíðið eftir viðbrögðum D og svo í bendingu</a:t>
            </a:r>
          </a:p>
          <a:p>
            <a:pPr marL="457200" lvl="1" indent="0">
              <a:buNone/>
            </a:pPr>
            <a:endParaRPr lang="is-IS" dirty="0" smtClean="0"/>
          </a:p>
          <a:p>
            <a:r>
              <a:rPr lang="is-IS" dirty="0"/>
              <a:t>Ef bolti fer </a:t>
            </a:r>
            <a:r>
              <a:rPr lang="is-IS" dirty="0" smtClean="0"/>
              <a:t>tæpt </a:t>
            </a:r>
            <a:r>
              <a:rPr lang="is-IS" dirty="0" err="1"/>
              <a:t>útaf</a:t>
            </a:r>
            <a:r>
              <a:rPr lang="is-IS" dirty="0"/>
              <a:t>:</a:t>
            </a:r>
          </a:p>
          <a:p>
            <a:pPr lvl="1"/>
            <a:r>
              <a:rPr lang="is-IS" i="1" dirty="0"/>
              <a:t>Ykkar megin</a:t>
            </a:r>
            <a:r>
              <a:rPr lang="is-IS" dirty="0"/>
              <a:t>: </a:t>
            </a:r>
            <a:r>
              <a:rPr lang="is-IS" dirty="0" smtClean="0"/>
              <a:t>Upp með flagg í „réttri“ hendi</a:t>
            </a:r>
            <a:r>
              <a:rPr lang="is-IS" dirty="0"/>
              <a:t> , bíðið eftir flauti</a:t>
            </a:r>
            <a:r>
              <a:rPr lang="is-IS" dirty="0" smtClean="0"/>
              <a:t> og svo niður í </a:t>
            </a:r>
            <a:r>
              <a:rPr lang="is-IS" dirty="0"/>
              <a:t>bendingu</a:t>
            </a:r>
          </a:p>
          <a:p>
            <a:pPr lvl="1"/>
            <a:r>
              <a:rPr lang="is-IS" i="1" dirty="0"/>
              <a:t>D megin</a:t>
            </a:r>
            <a:r>
              <a:rPr lang="is-IS" dirty="0"/>
              <a:t>: Upp með flagg í „réttri“ </a:t>
            </a:r>
            <a:r>
              <a:rPr lang="is-IS" dirty="0" smtClean="0"/>
              <a:t>hendi, bíðið </a:t>
            </a:r>
            <a:r>
              <a:rPr lang="is-IS" dirty="0"/>
              <a:t>eftir viðbrögðum </a:t>
            </a:r>
            <a:r>
              <a:rPr lang="is-IS" dirty="0" smtClean="0"/>
              <a:t>D (flaut </a:t>
            </a:r>
            <a:r>
              <a:rPr lang="is-IS" dirty="0"/>
              <a:t>/ bending /</a:t>
            </a:r>
            <a:r>
              <a:rPr lang="is-IS" dirty="0" smtClean="0"/>
              <a:t>merki) og svo </a:t>
            </a:r>
            <a:r>
              <a:rPr lang="is-IS" dirty="0"/>
              <a:t>í </a:t>
            </a:r>
            <a:r>
              <a:rPr lang="is-IS" dirty="0" smtClean="0"/>
              <a:t>bendingu (muna að skipta niðri ef á þarf að halda)</a:t>
            </a:r>
            <a:endParaRPr lang="is-IS" dirty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9089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Horn- eða markspyrna 1/2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448272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Gefið merkið við hornfána, hægri hönd og snúið að velli</a:t>
            </a:r>
          </a:p>
          <a:p>
            <a:r>
              <a:rPr lang="is-IS" dirty="0" smtClean="0"/>
              <a:t>Horn: 30-40</a:t>
            </a:r>
            <a:r>
              <a:rPr lang="is-IS" dirty="0"/>
              <a:t>° horn </a:t>
            </a:r>
            <a:r>
              <a:rPr lang="is-IS" dirty="0" smtClean="0"/>
              <a:t>niður </a:t>
            </a:r>
            <a:r>
              <a:rPr lang="is-IS" dirty="0"/>
              <a:t>frá láréttu </a:t>
            </a:r>
            <a:r>
              <a:rPr lang="is-IS" dirty="0" smtClean="0"/>
              <a:t>og </a:t>
            </a:r>
            <a:r>
              <a:rPr lang="is-IS" dirty="0" err="1" smtClean="0"/>
              <a:t>c.a</a:t>
            </a:r>
            <a:r>
              <a:rPr lang="is-IS" dirty="0" smtClean="0"/>
              <a:t>. 2m frá fána</a:t>
            </a:r>
          </a:p>
          <a:p>
            <a:r>
              <a:rPr lang="is-IS" dirty="0" smtClean="0"/>
              <a:t>Ekki sveigja úlnlið niður</a:t>
            </a:r>
            <a:endParaRPr lang="is-IS" dirty="0"/>
          </a:p>
          <a:p>
            <a:r>
              <a:rPr lang="is-IS" dirty="0" smtClean="0"/>
              <a:t>Augljós markspyrna og þið eruð staddir langt frá </a:t>
            </a:r>
            <a:r>
              <a:rPr lang="is-IS" dirty="0" err="1" smtClean="0"/>
              <a:t>endalínu</a:t>
            </a:r>
            <a:r>
              <a:rPr lang="is-IS" dirty="0" smtClean="0"/>
              <a:t>: nægjanlegt að gefa merki við </a:t>
            </a:r>
            <a:r>
              <a:rPr lang="is-IS" dirty="0" err="1" smtClean="0"/>
              <a:t>markteigslínu</a:t>
            </a:r>
            <a:r>
              <a:rPr lang="is-IS" dirty="0" smtClean="0"/>
              <a:t>.</a:t>
            </a:r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2050" name="Picture 2" descr="C:\00-GUNNI-PRIVAT\2010-14_KSI\2014 - FLAGTÆKNI OG STÍLL AD\AD BENDINGA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0" b="9555"/>
          <a:stretch/>
        </p:blipFill>
        <p:spPr bwMode="auto">
          <a:xfrm>
            <a:off x="1132756" y="3645025"/>
            <a:ext cx="6247556" cy="26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/>
              <a:t>Horn- eða markspyrna</a:t>
            </a:r>
            <a:r>
              <a:rPr lang="is-IS" dirty="0" smtClean="0"/>
              <a:t> 2/2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Ef bolti fer augljóslega </a:t>
            </a:r>
            <a:r>
              <a:rPr lang="is-IS" dirty="0" err="1" smtClean="0"/>
              <a:t>útaf</a:t>
            </a:r>
            <a:r>
              <a:rPr lang="is-IS" dirty="0" smtClean="0"/>
              <a:t>:</a:t>
            </a:r>
          </a:p>
          <a:p>
            <a:pPr lvl="1"/>
            <a:r>
              <a:rPr lang="is-IS" i="1" dirty="0" smtClean="0"/>
              <a:t>Ykkar megin</a:t>
            </a:r>
            <a:r>
              <a:rPr lang="is-IS" dirty="0" smtClean="0"/>
              <a:t>: Beint í bendingu</a:t>
            </a:r>
          </a:p>
          <a:p>
            <a:pPr lvl="1"/>
            <a:r>
              <a:rPr lang="is-IS" i="1" dirty="0" smtClean="0"/>
              <a:t>D megin</a:t>
            </a:r>
            <a:r>
              <a:rPr lang="is-IS" dirty="0" smtClean="0"/>
              <a:t>: bíðið eftir viðbrögðum D og svo í bendingu</a:t>
            </a:r>
          </a:p>
          <a:p>
            <a:pPr marL="457200" lvl="1" indent="0">
              <a:buNone/>
            </a:pPr>
            <a:endParaRPr lang="is-IS" dirty="0" smtClean="0"/>
          </a:p>
          <a:p>
            <a:r>
              <a:rPr lang="is-IS" dirty="0"/>
              <a:t>Ef bolti fer </a:t>
            </a:r>
            <a:r>
              <a:rPr lang="is-IS" dirty="0" smtClean="0"/>
              <a:t>tæpt </a:t>
            </a:r>
            <a:r>
              <a:rPr lang="is-IS" dirty="0" err="1" smtClean="0"/>
              <a:t>útaf</a:t>
            </a:r>
            <a:r>
              <a:rPr lang="is-IS" dirty="0" smtClean="0"/>
              <a:t>:</a:t>
            </a:r>
            <a:endParaRPr lang="is-IS" dirty="0"/>
          </a:p>
          <a:p>
            <a:pPr lvl="1"/>
            <a:r>
              <a:rPr lang="is-IS" i="1" dirty="0"/>
              <a:t>Ykkar megin</a:t>
            </a:r>
            <a:r>
              <a:rPr lang="is-IS" dirty="0"/>
              <a:t>: </a:t>
            </a:r>
            <a:r>
              <a:rPr lang="is-IS" dirty="0" smtClean="0"/>
              <a:t>Upp með flagg, bíðið eftir flauti og svo í </a:t>
            </a:r>
            <a:r>
              <a:rPr lang="is-IS" dirty="0"/>
              <a:t>bendingu</a:t>
            </a:r>
          </a:p>
          <a:p>
            <a:pPr lvl="1"/>
            <a:r>
              <a:rPr lang="is-IS" i="1" dirty="0"/>
              <a:t>D megin</a:t>
            </a:r>
            <a:r>
              <a:rPr lang="is-IS" dirty="0"/>
              <a:t>: Upp með flagg í „réttri“ </a:t>
            </a:r>
            <a:r>
              <a:rPr lang="is-IS" dirty="0" smtClean="0"/>
              <a:t>hendi, bíðið </a:t>
            </a:r>
            <a:r>
              <a:rPr lang="is-IS" dirty="0"/>
              <a:t>eftir viðbrögðum </a:t>
            </a:r>
            <a:r>
              <a:rPr lang="is-IS" dirty="0" smtClean="0"/>
              <a:t>D (flaut / bending /merki) og svo </a:t>
            </a:r>
            <a:r>
              <a:rPr lang="is-IS" dirty="0"/>
              <a:t>í </a:t>
            </a:r>
            <a:r>
              <a:rPr lang="is-IS" dirty="0" smtClean="0"/>
              <a:t>bendingu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s-IS" sz="320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is-IS" sz="3200" smtClean="0"/>
              <a:t>Fara </a:t>
            </a:r>
            <a:r>
              <a:rPr lang="is-IS" sz="3200" dirty="0" smtClean="0"/>
              <a:t>fyrir bolta ef D stöðvar leik t.d</a:t>
            </a:r>
            <a:r>
              <a:rPr lang="is-IS" sz="3200" smtClean="0"/>
              <a:t>. vegna aðvarana</a:t>
            </a:r>
            <a:endParaRPr lang="is-IS" sz="3200" dirty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7886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is-IS" dirty="0" smtClean="0"/>
              <a:t>Leikbrot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232248"/>
          </a:xfrm>
        </p:spPr>
        <p:txBody>
          <a:bodyPr>
            <a:normAutofit fontScale="70000" lnSpcReduction="20000"/>
          </a:bodyPr>
          <a:lstStyle/>
          <a:p>
            <a:r>
              <a:rPr lang="is-IS" dirty="0" smtClean="0"/>
              <a:t>Upp með „rétta hendi“ (vinstri: sóknarbrot, hægri: varnarbrot) og veifið með úlnlið og svo </a:t>
            </a:r>
            <a:r>
              <a:rPr lang="is-IS" dirty="0"/>
              <a:t>í bendingu </a:t>
            </a:r>
            <a:r>
              <a:rPr lang="is-IS" dirty="0" smtClean="0"/>
              <a:t>(30-40°) </a:t>
            </a:r>
          </a:p>
          <a:p>
            <a:r>
              <a:rPr lang="is-IS" dirty="0" smtClean="0"/>
              <a:t>Mismunandi ákefð eftir eðli brots (líkt og D notar flautuna)</a:t>
            </a:r>
          </a:p>
          <a:p>
            <a:r>
              <a:rPr lang="is-IS" dirty="0" smtClean="0"/>
              <a:t>Hafið í huga staðsetningu D og ekki taka of ítrekað „stuðningsflöggun“.  Það getur snúist upp í andhverfu sína. </a:t>
            </a:r>
          </a:p>
          <a:p>
            <a:r>
              <a:rPr lang="is-IS" dirty="0" smtClean="0"/>
              <a:t>Ræðið við D hvar hann vill að þið takið frumkvæði og mögulega svæðisskiptingu í föstum leikatriðum.</a:t>
            </a:r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  <a:p>
            <a:pPr lvl="0"/>
            <a:endParaRPr lang="is-IS" sz="1800" dirty="0" smtClean="0"/>
          </a:p>
          <a:p>
            <a:pPr lvl="0"/>
            <a:endParaRPr lang="is-IS" sz="1800" dirty="0"/>
          </a:p>
        </p:txBody>
      </p:sp>
      <p:pic>
        <p:nvPicPr>
          <p:cNvPr id="3074" name="Picture 2" descr="C:\00-GUNNI-PRIVAT\2010-14_KSI\2014 - FLAGTÆKNI OG STÍLL AD\AD BENDINGAR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2" b="12075"/>
          <a:stretch/>
        </p:blipFill>
        <p:spPr bwMode="auto">
          <a:xfrm>
            <a:off x="1457350" y="3500610"/>
            <a:ext cx="6318055" cy="27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1472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FLAGGTÆKNI OG MERKJAGJÖF AD</vt:lpstr>
      <vt:lpstr>Formáli</vt:lpstr>
      <vt:lpstr>Almennt um flaggtækni 1/2</vt:lpstr>
      <vt:lpstr>Almennt um flaggtækni 2/2</vt:lpstr>
      <vt:lpstr>Innkast 1/2</vt:lpstr>
      <vt:lpstr>Innkast 2/2</vt:lpstr>
      <vt:lpstr>Horn- eða markspyrna 1/2</vt:lpstr>
      <vt:lpstr>Horn- eða markspyrna 2/2</vt:lpstr>
      <vt:lpstr>Leikbrot</vt:lpstr>
      <vt:lpstr>Rangstaða</vt:lpstr>
      <vt:lpstr>Brot innan / utan vítateigs</vt:lpstr>
      <vt:lpstr>Staðsetning í Vítaspyrnu</vt:lpstr>
      <vt:lpstr>Leikmannaskipti án 4D</vt:lpstr>
      <vt:lpstr>Skráning</vt:lpstr>
      <vt:lpstr>Viðbótarbendingar 1/2</vt:lpstr>
      <vt:lpstr>Viðbótarbendingar 2/2</vt:lpstr>
      <vt:lpstr>Markskoðun</vt:lpstr>
      <vt:lpstr>Gengið til vallar og hlutkesti</vt:lpstr>
      <vt:lpstr>Önnur praktísk atriði</vt:lpstr>
      <vt:lpstr>Að lokum</vt:lpstr>
    </vt:vector>
  </TitlesOfParts>
  <Company>Kerfisleiga Skýrr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Facing the Financial Crisis</dc:title>
  <dc:creator>Ómar Smárason</dc:creator>
  <cp:lastModifiedBy>Admin - Þór Sigurðsson</cp:lastModifiedBy>
  <cp:revision>107</cp:revision>
  <cp:lastPrinted>2014-04-17T21:35:43Z</cp:lastPrinted>
  <dcterms:created xsi:type="dcterms:W3CDTF">2009-11-06T13:11:01Z</dcterms:created>
  <dcterms:modified xsi:type="dcterms:W3CDTF">2014-06-16T13:25:46Z</dcterms:modified>
</cp:coreProperties>
</file>