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60" r:id="rId6"/>
    <p:sldId id="268" r:id="rId7"/>
    <p:sldId id="262" r:id="rId8"/>
    <p:sldId id="263" r:id="rId9"/>
    <p:sldId id="266" r:id="rId10"/>
    <p:sldId id="267" r:id="rId11"/>
    <p:sldId id="257" r:id="rId12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2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77"/>
  </p:normalViewPr>
  <p:slideViewPr>
    <p:cSldViewPr snapToGrid="0" snapToObjects="1">
      <p:cViewPr varScale="1">
        <p:scale>
          <a:sx n="60" d="100"/>
          <a:sy n="60" d="100"/>
        </p:scale>
        <p:origin x="8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icture containing large, animal, white, blue&#10;&#10;Description automatically generated">
            <a:extLst>
              <a:ext uri="{FF2B5EF4-FFF2-40B4-BE49-F238E27FC236}">
                <a16:creationId xmlns:a16="http://schemas.microsoft.com/office/drawing/2014/main" id="{459C9602-16A0-1F40-8880-05D4C7E459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B0F8BF5-0A01-434F-BAD4-A2106D17AF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37818" y="2677836"/>
            <a:ext cx="2158678" cy="9401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456138-C0AC-D84E-995F-EF2697DBAE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47187" y="2569483"/>
            <a:ext cx="6206613" cy="752015"/>
          </a:xfrm>
        </p:spPr>
        <p:txBody>
          <a:bodyPr anchor="ctr">
            <a:normAutofit/>
          </a:bodyPr>
          <a:lstStyle>
            <a:lvl1pPr algn="l">
              <a:defRPr sz="4200" b="1" i="0">
                <a:solidFill>
                  <a:schemeClr val="bg1"/>
                </a:solidFill>
                <a:latin typeface="Aribau Grotesk Black" pitchFamily="2" charset="0"/>
              </a:defRPr>
            </a:lvl1pPr>
          </a:lstStyle>
          <a:p>
            <a:r>
              <a:rPr lang="en-GB" dirty="0"/>
              <a:t>Click to add headline</a:t>
            </a:r>
            <a:endParaRPr lang="en-I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D37FAB-DE18-5A41-88FB-C3418A7FC2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47187" y="3246989"/>
            <a:ext cx="5520813" cy="1828800"/>
          </a:xfrm>
        </p:spPr>
        <p:txBody>
          <a:bodyPr>
            <a:normAutofit/>
          </a:bodyPr>
          <a:lstStyle>
            <a:lvl1pPr marL="0" indent="0" algn="l">
              <a:buNone/>
              <a:defRPr sz="3200" b="0" i="0">
                <a:solidFill>
                  <a:schemeClr val="bg1"/>
                </a:solidFill>
                <a:latin typeface="Aribau Grotesk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subtitle</a:t>
            </a:r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45834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760B15-9C71-864F-8A8B-D6DA6F82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EF34-A426-E644-9681-5D142720B038}" type="datetimeFigureOut">
              <a:rPr lang="en-IS" smtClean="0"/>
              <a:t>01/05/2022</a:t>
            </a:fld>
            <a:endParaRPr lang="en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997A7E-BC11-874C-8151-5C93977B5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E2F4F-C11C-D744-B7AE-6BE66A96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BFAD-7BC1-AA47-B2F3-88F7F1BDD08D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8600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an, standing, surfing, holding&#10;&#10;Description automatically generated">
            <a:extLst>
              <a:ext uri="{FF2B5EF4-FFF2-40B4-BE49-F238E27FC236}">
                <a16:creationId xmlns:a16="http://schemas.microsoft.com/office/drawing/2014/main" id="{9EE9BD9D-2951-DA43-A7E9-10126DE7B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4D3383-9E69-FB4E-90BD-F600806642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37816" y="2677836"/>
            <a:ext cx="2158680" cy="9401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456138-C0AC-D84E-995F-EF2697DBAE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47187" y="2569483"/>
            <a:ext cx="6206613" cy="752015"/>
          </a:xfrm>
        </p:spPr>
        <p:txBody>
          <a:bodyPr anchor="ctr">
            <a:normAutofit/>
          </a:bodyPr>
          <a:lstStyle>
            <a:lvl1pPr algn="l">
              <a:defRPr sz="4200" b="1" i="0">
                <a:solidFill>
                  <a:srgbClr val="1323E2"/>
                </a:solidFill>
                <a:latin typeface="Aribau Grotesk Black" pitchFamily="2" charset="0"/>
              </a:defRPr>
            </a:lvl1pPr>
          </a:lstStyle>
          <a:p>
            <a:r>
              <a:rPr lang="en-GB" dirty="0"/>
              <a:t>Click to add headline</a:t>
            </a:r>
            <a:endParaRPr lang="en-I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D37FAB-DE18-5A41-88FB-C3418A7FC2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47187" y="3246989"/>
            <a:ext cx="5520813" cy="1828800"/>
          </a:xfrm>
        </p:spPr>
        <p:txBody>
          <a:bodyPr>
            <a:normAutofit/>
          </a:bodyPr>
          <a:lstStyle>
            <a:lvl1pPr marL="0" indent="0" algn="l">
              <a:buNone/>
              <a:defRPr sz="3200" b="0" i="0">
                <a:solidFill>
                  <a:srgbClr val="1323E2"/>
                </a:solidFill>
                <a:latin typeface="Aribau Grotesk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subtitle</a:t>
            </a:r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306765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D2E73-C794-BF46-8476-E4118C851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872" y="851514"/>
            <a:ext cx="9150927" cy="1325563"/>
          </a:xfrm>
        </p:spPr>
        <p:txBody>
          <a:bodyPr anchor="b">
            <a:normAutofit/>
          </a:bodyPr>
          <a:lstStyle>
            <a:lvl1pPr>
              <a:defRPr sz="3200">
                <a:solidFill>
                  <a:srgbClr val="1323E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E35D3-74DE-E74D-ABAD-AE7D52BB3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872" y="2177077"/>
            <a:ext cx="9150928" cy="328093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CFA2D-AC71-6F43-A0F8-970D0A58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EF34-A426-E644-9681-5D142720B038}" type="datetimeFigureOut">
              <a:rPr lang="en-IS" smtClean="0"/>
              <a:t>01/05/2022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0373F-6EFE-BD41-81E0-C12F9D0E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43C92-492B-CD46-B1D3-26AA04ABB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BFAD-7BC1-AA47-B2F3-88F7F1BDD08D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90312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large&#10;&#10;Description automatically generated">
            <a:extLst>
              <a:ext uri="{FF2B5EF4-FFF2-40B4-BE49-F238E27FC236}">
                <a16:creationId xmlns:a16="http://schemas.microsoft.com/office/drawing/2014/main" id="{4CBB4539-71BF-004E-A627-EAB2A3DA6F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EBA48E-41D9-5948-809E-34FE4DEEEA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61592" y="2678984"/>
            <a:ext cx="797407" cy="3472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D37D80-CD59-0547-A5C4-AF8B6A692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0" y="1682842"/>
            <a:ext cx="8147049" cy="1500187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17C73-F326-DE4E-A7CC-E5B4F1D3C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0400" y="3162858"/>
            <a:ext cx="8147050" cy="1341905"/>
          </a:xfrm>
        </p:spPr>
        <p:txBody>
          <a:bodyPr>
            <a:normAutofit/>
          </a:bodyPr>
          <a:lstStyle>
            <a:lvl1pPr marL="0" indent="0">
              <a:buNone/>
              <a:defRPr sz="2200" b="0" i="0">
                <a:solidFill>
                  <a:schemeClr val="bg1"/>
                </a:solidFill>
                <a:latin typeface="Aribau Grotesk Light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245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an, standing, holding, white&#10;&#10;Description automatically generated">
            <a:extLst>
              <a:ext uri="{FF2B5EF4-FFF2-40B4-BE49-F238E27FC236}">
                <a16:creationId xmlns:a16="http://schemas.microsoft.com/office/drawing/2014/main" id="{09E67A18-C079-1C4B-AA8D-00D92A7A32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6DE91C1-ACD9-DB41-8056-D7DC0EA584A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61591" y="2678984"/>
            <a:ext cx="797407" cy="3472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D37D80-CD59-0547-A5C4-AF8B6A692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0" y="1682842"/>
            <a:ext cx="8147049" cy="1500187"/>
          </a:xfrm>
        </p:spPr>
        <p:txBody>
          <a:bodyPr anchor="b">
            <a:normAutofit/>
          </a:bodyPr>
          <a:lstStyle>
            <a:lvl1pPr>
              <a:defRPr sz="3200">
                <a:solidFill>
                  <a:srgbClr val="1323E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17C73-F326-DE4E-A7CC-E5B4F1D3C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0400" y="3162858"/>
            <a:ext cx="8147050" cy="1341905"/>
          </a:xfrm>
        </p:spPr>
        <p:txBody>
          <a:bodyPr>
            <a:normAutofit/>
          </a:bodyPr>
          <a:lstStyle>
            <a:lvl1pPr marL="0" indent="0">
              <a:buNone/>
              <a:defRPr sz="2200" b="0" i="0">
                <a:solidFill>
                  <a:srgbClr val="1323E2"/>
                </a:solidFill>
                <a:latin typeface="Aribau Grotesk Light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832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white background&#10;&#10;Description automatically generated">
            <a:extLst>
              <a:ext uri="{FF2B5EF4-FFF2-40B4-BE49-F238E27FC236}">
                <a16:creationId xmlns:a16="http://schemas.microsoft.com/office/drawing/2014/main" id="{67FA5EDC-912F-284A-BB03-53A07D8C89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EBA48E-41D9-5948-809E-34FE4DEEEA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61592" y="2678984"/>
            <a:ext cx="797407" cy="3472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D37D80-CD59-0547-A5C4-AF8B6A692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0" y="1682842"/>
            <a:ext cx="8147049" cy="1500187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17C73-F326-DE4E-A7CC-E5B4F1D3C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0400" y="3162858"/>
            <a:ext cx="8147050" cy="1341905"/>
          </a:xfrm>
        </p:spPr>
        <p:txBody>
          <a:bodyPr>
            <a:normAutofit/>
          </a:bodyPr>
          <a:lstStyle>
            <a:lvl1pPr marL="0" indent="0">
              <a:buNone/>
              <a:defRPr sz="2200" b="0" i="0">
                <a:solidFill>
                  <a:schemeClr val="bg1"/>
                </a:solidFill>
                <a:latin typeface="Aribau Grotesk Light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091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EC5F0-1D55-D943-98DF-F4FB6E65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11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F2BAE-F479-E64B-9ED3-071881ECF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03597"/>
            <a:ext cx="5181600" cy="35733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F80712-6324-D445-9CC7-CDE7A1F1A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03597"/>
            <a:ext cx="5181600" cy="35733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36D47-95CD-774F-B545-F7E7956B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EF34-A426-E644-9681-5D142720B038}" type="datetimeFigureOut">
              <a:rPr lang="en-IS" smtClean="0"/>
              <a:t>01/05/2022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DD7FF-E840-A94C-A032-104477D9A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F32C4-CA6C-5A49-A293-2DA950266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BFAD-7BC1-AA47-B2F3-88F7F1BDD08D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72608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51B3-8064-8344-8222-A1024B062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774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1474B-052D-704E-AB1D-981C08F52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39950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0">
                <a:latin typeface="Aribau Grotesk Medium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BE618-4BEB-4845-B1F8-C53B35757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515778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14B8CC-6B1C-0E47-A127-A34830D012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39950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0">
                <a:latin typeface="Aribau Grotesk Medium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E32754-2939-734B-9FBD-10B2D2E918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9A88B7-05C4-5A43-8098-9B6039182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EF34-A426-E644-9681-5D142720B038}" type="datetimeFigureOut">
              <a:rPr lang="en-IS" smtClean="0"/>
              <a:t>01/05/2022</a:t>
            </a:fld>
            <a:endParaRPr lang="en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A4107F-A3ED-7C4C-A859-79F2E096B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0CF00C-FCE2-F141-87F8-46292222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BFAD-7BC1-AA47-B2F3-88F7F1BDD08D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17769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6FFCA-B88B-4146-9DC6-63184C62A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313E0D-5D48-7A40-8265-5BF8A1B13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EF34-A426-E644-9681-5D142720B038}" type="datetimeFigureOut">
              <a:rPr lang="en-IS" smtClean="0"/>
              <a:t>01/05/2022</a:t>
            </a:fld>
            <a:endParaRPr lang="en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B03BB-649B-0240-A53A-DD0BFE14A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D9FFD-6E59-604D-A9D0-2D2E98698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BFAD-7BC1-AA47-B2F3-88F7F1BDD08D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97146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37B6F0-4E13-004C-BA0D-89E1141E4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872" y="365125"/>
            <a:ext cx="9150928" cy="18119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A7D57-68C6-6F4D-80CE-795014FB1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2870" y="2436073"/>
            <a:ext cx="9150929" cy="3740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E7B78-B65A-5E4B-94AB-29E992712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4EF34-A426-E644-9681-5D142720B038}" type="datetimeFigureOut">
              <a:rPr lang="en-IS" smtClean="0"/>
              <a:t>01/05/2022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E0218-6106-9A42-BF2A-DB79204C67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A2F08-83C1-3347-80DE-C79CD044F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0BFAD-7BC1-AA47-B2F3-88F7F1BDD08D}" type="slidenum">
              <a:rPr lang="en-IS" smtClean="0"/>
              <a:t>‹#›</a:t>
            </a:fld>
            <a:endParaRPr lang="en-I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7DDF44-1E52-4E4A-AA83-9FC934D65788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091609" y="384320"/>
            <a:ext cx="681291" cy="2967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18C893-9B01-4D47-9EF5-E297303E599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204500" y="1817894"/>
            <a:ext cx="409000" cy="886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F8971F0-3BA3-9041-89A9-778D7309C3B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987500" y="6312041"/>
            <a:ext cx="409000" cy="8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68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62" r:id="rId5"/>
    <p:sldLayoutId id="2147483663" r:id="rId6"/>
    <p:sldLayoutId id="2147483652" r:id="rId7"/>
    <p:sldLayoutId id="2147483653" r:id="rId8"/>
    <p:sldLayoutId id="2147483654" r:id="rId9"/>
    <p:sldLayoutId id="214748365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rgbClr val="1323E2"/>
          </a:solidFill>
          <a:latin typeface="Aribau Grotesk Black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00000"/>
        </a:buClr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Aribau Grotesk Ligh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00000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bau Grotesk Ligh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00000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bau Grotesk Ligh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00000"/>
        </a:buClr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bau Grotesk Ligh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00000"/>
        </a:buClr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bau Grotesk 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9B66D-370D-9C4D-AC95-7730DD7E5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44725" y="3719272"/>
            <a:ext cx="6206613" cy="752015"/>
          </a:xfrm>
        </p:spPr>
        <p:txBody>
          <a:bodyPr>
            <a:noAutofit/>
          </a:bodyPr>
          <a:lstStyle/>
          <a:p>
            <a:pPr algn="ctr"/>
            <a:r>
              <a:rPr lang="is-IS" sz="4000" dirty="0"/>
              <a:t>Vinnufundur</a:t>
            </a:r>
            <a:br>
              <a:rPr lang="is-IS" sz="4000" dirty="0"/>
            </a:br>
            <a:r>
              <a:rPr lang="is-IS" sz="4000" dirty="0"/>
              <a:t>Leyfistímabilið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99E87B-9009-6E4B-8562-E4426F226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42360" y="5441133"/>
            <a:ext cx="3905062" cy="893088"/>
          </a:xfrm>
        </p:spPr>
        <p:txBody>
          <a:bodyPr>
            <a:normAutofit/>
          </a:bodyPr>
          <a:lstStyle/>
          <a:p>
            <a:r>
              <a:rPr lang="is-IS" sz="2400" b="1"/>
              <a:t>Haukur Hinriksson</a:t>
            </a:r>
          </a:p>
          <a:p>
            <a:r>
              <a:rPr lang="is-IS" sz="1800" b="1"/>
              <a:t>Leyfisstjóri</a:t>
            </a:r>
          </a:p>
        </p:txBody>
      </p:sp>
    </p:spTree>
    <p:extLst>
      <p:ext uri="{BB962C8B-B14F-4D97-AF65-F5344CB8AC3E}">
        <p14:creationId xmlns:p14="http://schemas.microsoft.com/office/powerpoint/2010/main" val="3434498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9C44A7-9E80-42CB-922E-D899CE8EE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775" y="564435"/>
            <a:ext cx="9150927" cy="1325563"/>
          </a:xfrm>
        </p:spPr>
        <p:txBody>
          <a:bodyPr/>
          <a:lstStyle/>
          <a:p>
            <a:r>
              <a:rPr lang="is-IS" dirty="0"/>
              <a:t>Yfirlit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31491C-1765-40EF-A2BB-95407C03B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871" y="1889998"/>
            <a:ext cx="9150928" cy="385818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/>
              <a:t>Praktísk</a:t>
            </a:r>
            <a:r>
              <a:rPr lang="en-US" dirty="0"/>
              <a:t> </a:t>
            </a:r>
            <a:r>
              <a:rPr lang="en-US" dirty="0" err="1"/>
              <a:t>atriði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Áhersluatriði 2022</a:t>
            </a:r>
            <a:r>
              <a:rPr lang="is-IS" dirty="0"/>
              <a:t> </a:t>
            </a:r>
            <a:r>
              <a:rPr lang="is-IS" dirty="0">
                <a:sym typeface="Symbol" panose="05050102010706020507" pitchFamily="18" charset="2"/>
              </a:rPr>
              <a:t> </a:t>
            </a:r>
            <a:r>
              <a:rPr lang="is-IS" u="sng" dirty="0">
                <a:sym typeface="Symbol" panose="05050102010706020507" pitchFamily="18" charset="2"/>
              </a:rPr>
              <a:t>Læknisskoðun leikmanna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s-IS" dirty="0">
                <a:sym typeface="Symbol" panose="05050102010706020507" pitchFamily="18" charset="2"/>
              </a:rPr>
              <a:t>Reynir Björn Björnsson, formaður heilbrigðisnefndar KSÍ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sym typeface="Symbol" panose="05050102010706020507" pitchFamily="18" charset="2"/>
              </a:rPr>
              <a:t>Breytingar</a:t>
            </a:r>
            <a:r>
              <a:rPr lang="en-US" dirty="0">
                <a:sym typeface="Symbol" panose="05050102010706020507" pitchFamily="18" charset="2"/>
              </a:rPr>
              <a:t> á </a:t>
            </a:r>
            <a:r>
              <a:rPr lang="en-US" dirty="0" err="1">
                <a:sym typeface="Symbol" panose="05050102010706020507" pitchFamily="18" charset="2"/>
              </a:rPr>
              <a:t>leyfisreglugerð</a:t>
            </a:r>
            <a:r>
              <a:rPr lang="en-US" dirty="0">
                <a:sym typeface="Symbol" panose="05050102010706020507" pitchFamily="18" charset="2"/>
              </a:rPr>
              <a:t> KSÍ </a:t>
            </a:r>
            <a:r>
              <a:rPr lang="en-US" dirty="0" err="1">
                <a:sym typeface="Symbol" panose="05050102010706020507" pitchFamily="18" charset="2"/>
              </a:rPr>
              <a:t>árið</a:t>
            </a:r>
            <a:r>
              <a:rPr lang="en-US" dirty="0">
                <a:sym typeface="Symbol" panose="05050102010706020507" pitchFamily="18" charset="2"/>
              </a:rPr>
              <a:t> 2021 </a:t>
            </a:r>
            <a:r>
              <a:rPr lang="is-IS" dirty="0">
                <a:sym typeface="Symbol" panose="05050102010706020507" pitchFamily="18" charset="2"/>
              </a:rPr>
              <a:t>  </a:t>
            </a:r>
            <a:r>
              <a:rPr lang="en-US" dirty="0">
                <a:sym typeface="Symbol" panose="05050102010706020507" pitchFamily="18" charset="2"/>
              </a:rPr>
              <a:t>17. grein (Yngri </a:t>
            </a:r>
            <a:r>
              <a:rPr lang="en-US" dirty="0" err="1">
                <a:sym typeface="Symbol" panose="05050102010706020507" pitchFamily="18" charset="2"/>
              </a:rPr>
              <a:t>lið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ym typeface="Symbol" panose="05050102010706020507" pitchFamily="18" charset="2"/>
              </a:rPr>
              <a:t>Haukur Hinriksson, </a:t>
            </a:r>
            <a:r>
              <a:rPr lang="en-US" dirty="0" err="1">
                <a:sym typeface="Symbol" panose="05050102010706020507" pitchFamily="18" charset="2"/>
              </a:rPr>
              <a:t>leyfisstjóri</a:t>
            </a:r>
            <a:endParaRPr lang="en-US" dirty="0"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sym typeface="Symbol" panose="05050102010706020507" pitchFamily="18" charset="2"/>
              </a:rPr>
              <a:t>Fjárhagsþættir</a:t>
            </a:r>
            <a:endParaRPr lang="en-US" dirty="0">
              <a:sym typeface="Symbol" panose="05050102010706020507" pitchFamily="18" charset="2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ym typeface="Symbol" panose="05050102010706020507" pitchFamily="18" charset="2"/>
              </a:rPr>
              <a:t>Birna María Sigurðardóttir, sérfræðingur hjá Deloitte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s-IS" dirty="0">
                <a:sym typeface="Symbol" panose="05050102010706020507" pitchFamily="18" charset="2"/>
              </a:rPr>
              <a:t>Spurningar og umræður</a:t>
            </a:r>
          </a:p>
        </p:txBody>
      </p:sp>
    </p:spTree>
    <p:extLst>
      <p:ext uri="{BB962C8B-B14F-4D97-AF65-F5344CB8AC3E}">
        <p14:creationId xmlns:p14="http://schemas.microsoft.com/office/powerpoint/2010/main" val="2256614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9C44A7-9E80-42CB-922E-D899CE8EE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775" y="564435"/>
            <a:ext cx="9150927" cy="1325563"/>
          </a:xfrm>
        </p:spPr>
        <p:txBody>
          <a:bodyPr/>
          <a:lstStyle/>
          <a:p>
            <a:r>
              <a:rPr lang="en-US" dirty="0"/>
              <a:t>P</a:t>
            </a:r>
            <a:r>
              <a:rPr lang="is-IS" dirty="0"/>
              <a:t>raktísk atriði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31491C-1765-40EF-A2BB-95407C03B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871" y="1889998"/>
            <a:ext cx="9150928" cy="38581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Microsoft TEAMS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sym typeface="Symbol" panose="05050102010706020507" pitchFamily="18" charset="2"/>
              </a:rPr>
              <a:t>Tækjakassi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leyfiskerfisins</a:t>
            </a:r>
            <a:endParaRPr lang="en-US" dirty="0">
              <a:sym typeface="Symbol" panose="05050102010706020507" pitchFamily="18" charset="2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sym typeface="Symbol" panose="05050102010706020507" pitchFamily="18" charset="2"/>
              </a:rPr>
              <a:t>Tékklistar</a:t>
            </a:r>
            <a:endParaRPr lang="en-US" dirty="0">
              <a:sym typeface="Symbol" panose="05050102010706020507" pitchFamily="18" charset="2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ym typeface="Symbol" panose="05050102010706020507" pitchFamily="18" charset="2"/>
              </a:rPr>
              <a:t>Form </a:t>
            </a:r>
            <a:r>
              <a:rPr lang="en-US" dirty="0" err="1">
                <a:sym typeface="Symbol" panose="05050102010706020507" pitchFamily="18" charset="2"/>
              </a:rPr>
              <a:t>vegna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ráðningarsamninga</a:t>
            </a:r>
            <a:endParaRPr lang="en-US" dirty="0">
              <a:sym typeface="Symbol" panose="05050102010706020507" pitchFamily="18" charset="2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sym typeface="Symbol" panose="05050102010706020507" pitchFamily="18" charset="2"/>
              </a:rPr>
              <a:t>Sniðmát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vegna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ársreiknings</a:t>
            </a:r>
            <a:endParaRPr lang="en-US" dirty="0"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u="sng" dirty="0">
                <a:sym typeface="Symbol" panose="05050102010706020507" pitchFamily="18" charset="2"/>
              </a:rPr>
              <a:t>Nýtt</a:t>
            </a:r>
            <a:r>
              <a:rPr lang="en-US" dirty="0">
                <a:sym typeface="Symbol" panose="05050102010706020507" pitchFamily="18" charset="2"/>
              </a:rPr>
              <a:t>: </a:t>
            </a:r>
            <a:r>
              <a:rPr lang="en-US" dirty="0" err="1">
                <a:sym typeface="Symbol" panose="05050102010706020507" pitchFamily="18" charset="2"/>
              </a:rPr>
              <a:t>Rafræn</a:t>
            </a:r>
            <a:r>
              <a:rPr lang="en-US" dirty="0">
                <a:sym typeface="Symbol" panose="05050102010706020507" pitchFamily="18" charset="2"/>
              </a:rPr>
              <a:t> form </a:t>
            </a:r>
            <a:r>
              <a:rPr lang="en-US" dirty="0" err="1">
                <a:sym typeface="Symbol" panose="05050102010706020507" pitchFamily="18" charset="2"/>
              </a:rPr>
              <a:t>vegna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skilyrðis</a:t>
            </a:r>
            <a:r>
              <a:rPr lang="en-US" dirty="0">
                <a:sym typeface="Symbol" panose="05050102010706020507" pitchFamily="18" charset="2"/>
              </a:rPr>
              <a:t> um </a:t>
            </a:r>
            <a:r>
              <a:rPr lang="en-US" dirty="0" err="1">
                <a:sym typeface="Symbol" panose="05050102010706020507" pitchFamily="18" charset="2"/>
              </a:rPr>
              <a:t>engin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vanskil</a:t>
            </a:r>
            <a:endParaRPr lang="is-I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2696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D889BD-E509-46AA-B454-DDF96221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Áhersluatriði 2022 – </a:t>
            </a:r>
            <a:r>
              <a:rPr lang="en-US" dirty="0" err="1"/>
              <a:t>Læknisskoðun</a:t>
            </a:r>
            <a:r>
              <a:rPr lang="en-US" dirty="0"/>
              <a:t> </a:t>
            </a:r>
            <a:r>
              <a:rPr lang="en-US" dirty="0" err="1"/>
              <a:t>leikmanna</a:t>
            </a:r>
            <a:endParaRPr lang="is-I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DAC373A-B20A-42B1-88FB-E8801EFBC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603597"/>
            <a:ext cx="8084419" cy="3573366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s-IS" dirty="0"/>
              <a:t>Kröfur um læknisskoðun í mfl. karla og kvenna í efstu deild.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s-IS" dirty="0"/>
              <a:t>Endurbætur á forskrift læknisskoðunar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s-IS" dirty="0"/>
              <a:t>Frekari tillögur: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s-IS" dirty="0"/>
              <a:t>Búnaður á knattspyrnuvöllum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s-IS" dirty="0"/>
              <a:t>Námskeið í skyndihjálp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32581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C9A7CBB-C437-4F3A-A929-F26A97404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Breytingar á leyfisreglugerð KSÍ fyrir leyfistímab. 2022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7A408D-34AB-4B56-9881-112C04A630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17. Grein – Yngri </a:t>
            </a:r>
            <a:r>
              <a:rPr lang="en-US" dirty="0" err="1"/>
              <a:t>lið</a:t>
            </a:r>
            <a:endParaRPr lang="is-I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8D9778-DB17-4FCA-8083-CD6067B6F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10105852" cy="3486150"/>
          </a:xfrm>
        </p:spPr>
        <p:txBody>
          <a:bodyPr>
            <a:normAutofit lnSpcReduction="10000"/>
          </a:bodyPr>
          <a:lstStyle/>
          <a:p>
            <a:r>
              <a:rPr lang="is-IS" b="1" dirty="0"/>
              <a:t>Meginreglan</a:t>
            </a:r>
            <a:r>
              <a:rPr lang="en-US" dirty="0"/>
              <a:t> er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gerð</a:t>
            </a:r>
            <a:r>
              <a:rPr lang="en-US" dirty="0"/>
              <a:t> er </a:t>
            </a:r>
            <a:r>
              <a:rPr lang="en-US" dirty="0" err="1"/>
              <a:t>krafa</a:t>
            </a:r>
            <a:r>
              <a:rPr lang="en-US" dirty="0"/>
              <a:t> um </a:t>
            </a:r>
            <a:r>
              <a:rPr lang="en-US" dirty="0" err="1"/>
              <a:t>tiltekinn</a:t>
            </a:r>
            <a:r>
              <a:rPr lang="en-US" dirty="0"/>
              <a:t> </a:t>
            </a:r>
            <a:r>
              <a:rPr lang="en-US" dirty="0" err="1"/>
              <a:t>fjölda</a:t>
            </a:r>
            <a:r>
              <a:rPr lang="en-US" dirty="0"/>
              <a:t> yngri </a:t>
            </a:r>
            <a:r>
              <a:rPr lang="en-US" dirty="0" err="1"/>
              <a:t>liða</a:t>
            </a:r>
            <a:r>
              <a:rPr lang="en-US" dirty="0"/>
              <a:t> hjá leyfisumsækjanda</a:t>
            </a:r>
          </a:p>
          <a:p>
            <a:r>
              <a:rPr lang="en-US" dirty="0" err="1"/>
              <a:t>Óskýrleiki</a:t>
            </a:r>
            <a:r>
              <a:rPr lang="en-US" dirty="0"/>
              <a:t> </a:t>
            </a:r>
            <a:r>
              <a:rPr lang="en-US" dirty="0" err="1"/>
              <a:t>olli</a:t>
            </a:r>
            <a:r>
              <a:rPr lang="en-US" dirty="0"/>
              <a:t> </a:t>
            </a:r>
            <a:r>
              <a:rPr lang="en-US" dirty="0" err="1"/>
              <a:t>óvissu</a:t>
            </a:r>
            <a:r>
              <a:rPr lang="en-US" dirty="0"/>
              <a:t> um </a:t>
            </a:r>
            <a:r>
              <a:rPr lang="en-US" dirty="0" err="1"/>
              <a:t>hvort</a:t>
            </a:r>
            <a:r>
              <a:rPr lang="en-US" dirty="0"/>
              <a:t> </a:t>
            </a:r>
            <a:r>
              <a:rPr lang="en-US" dirty="0" err="1"/>
              <a:t>heimila</a:t>
            </a:r>
            <a:r>
              <a:rPr lang="en-US" dirty="0"/>
              <a:t> </a:t>
            </a:r>
            <a:r>
              <a:rPr lang="en-US" dirty="0" err="1"/>
              <a:t>mætti</a:t>
            </a:r>
            <a:r>
              <a:rPr lang="en-US" dirty="0"/>
              <a:t> </a:t>
            </a:r>
            <a:r>
              <a:rPr lang="en-US" dirty="0" err="1"/>
              <a:t>undanþágur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17. grein.</a:t>
            </a:r>
          </a:p>
          <a:p>
            <a:pPr lvl="1"/>
            <a:r>
              <a:rPr lang="en-US" dirty="0" err="1"/>
              <a:t>Óskýrleiki</a:t>
            </a:r>
            <a:r>
              <a:rPr lang="en-US" dirty="0"/>
              <a:t> </a:t>
            </a:r>
            <a:r>
              <a:rPr lang="en-US" dirty="0" err="1"/>
              <a:t>túlkaður</a:t>
            </a:r>
            <a:r>
              <a:rPr lang="en-US" dirty="0"/>
              <a:t> leyfisumsækjanda í hag</a:t>
            </a:r>
          </a:p>
          <a:p>
            <a:r>
              <a:rPr lang="is-IS" dirty="0"/>
              <a:t>Samþykkt tillaga LLR nefndar um úrbætur á 2. mgr og strangri túlkun fyrir efstu deild</a:t>
            </a:r>
          </a:p>
          <a:p>
            <a:r>
              <a:rPr lang="is-IS" dirty="0"/>
              <a:t>Samþykkt tillaga LLR nefndar um undanþágur í </a:t>
            </a:r>
            <a:r>
              <a:rPr lang="is-IS" u="sng" dirty="0"/>
              <a:t>1. deild</a:t>
            </a:r>
            <a:r>
              <a:rPr lang="is-IS" dirty="0"/>
              <a:t>:</a:t>
            </a:r>
          </a:p>
          <a:p>
            <a:pPr lvl="1"/>
            <a:r>
              <a:rPr lang="is-IS" dirty="0"/>
              <a:t>Ómöguleiki vegna fámennis í byggðarlagi</a:t>
            </a:r>
          </a:p>
          <a:p>
            <a:pPr lvl="1"/>
            <a:r>
              <a:rPr lang="is-IS" dirty="0"/>
              <a:t>„Skástrikslið“ – sameiginleg lið í samstarfi við annað aðildarfélag innan leyfiskerfis</a:t>
            </a:r>
          </a:p>
          <a:p>
            <a:pPr lvl="1"/>
            <a:r>
              <a:rPr lang="is-IS" dirty="0"/>
              <a:t>Umsækjandi sem ekki getur starfrækt barna- og unglingalið af öðrum ástæðu,</a:t>
            </a:r>
          </a:p>
          <a:p>
            <a:pPr lvl="2"/>
            <a:r>
              <a:rPr lang="is-IS" dirty="0"/>
              <a:t>Tengsl við aðildarfélag með samstarfssamningi um fjárhagslegan og/eða tæknilegan stuðning til uppbyggingar barna- og unglingaliða þess aðildarfélags.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7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C9A7CBB-C437-4F3A-A929-F26A97404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89299"/>
            <a:ext cx="10515600" cy="1234603"/>
          </a:xfrm>
        </p:spPr>
        <p:txBody>
          <a:bodyPr/>
          <a:lstStyle/>
          <a:p>
            <a:r>
              <a:rPr lang="is-IS" dirty="0"/>
              <a:t>Breytingar í farvatninu – Tillögur frá UEFA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8D9778-DB17-4FCA-8083-CD6067B6F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217" y="1902202"/>
            <a:ext cx="10105852" cy="3674732"/>
          </a:xfrm>
        </p:spPr>
        <p:txBody>
          <a:bodyPr>
            <a:normAutofit lnSpcReduction="10000"/>
          </a:bodyPr>
          <a:lstStyle/>
          <a:p>
            <a:r>
              <a:rPr lang="is-IS" dirty="0"/>
              <a:t>Árleg fræðsla um knattspyrnulögin fyrir leikmenn aðalliðs, þjálfara og aðra í þjálfarateymi</a:t>
            </a:r>
          </a:p>
          <a:p>
            <a:r>
              <a:rPr lang="is-IS" dirty="0"/>
              <a:t>Stefna félags í umhverfisverndarmálum</a:t>
            </a:r>
          </a:p>
          <a:p>
            <a:r>
              <a:rPr lang="is-IS" dirty="0"/>
              <a:t>Markmannsþjálfari (nýtt hjá UEFA)</a:t>
            </a:r>
          </a:p>
          <a:p>
            <a:r>
              <a:rPr lang="is-IS" dirty="0"/>
              <a:t>Markmannsþjálfari yngri liða</a:t>
            </a:r>
          </a:p>
          <a:p>
            <a:r>
              <a:rPr lang="is-IS" dirty="0"/>
              <a:t>Verkefnastjóri heimaleikja (Match organization officer)</a:t>
            </a:r>
          </a:p>
          <a:p>
            <a:r>
              <a:rPr lang="is-IS" dirty="0"/>
              <a:t>Football Social Responsibility Officer</a:t>
            </a:r>
          </a:p>
          <a:p>
            <a:r>
              <a:rPr lang="is-IS" dirty="0"/>
              <a:t>Breytingar á skilyrðum um engin vanskil (vanskil mv. greiðslur fram til 28. febrúar í stað 31. desember) – Einn mánuður til að ganga frá útistandandi vanskilum</a:t>
            </a:r>
          </a:p>
          <a:p>
            <a:r>
              <a:rPr lang="is-IS" u="sng" dirty="0"/>
              <a:t>Mfl. kvenna sem skilyrði</a:t>
            </a:r>
          </a:p>
        </p:txBody>
      </p:sp>
    </p:spTree>
    <p:extLst>
      <p:ext uri="{BB962C8B-B14F-4D97-AF65-F5344CB8AC3E}">
        <p14:creationId xmlns:p14="http://schemas.microsoft.com/office/powerpoint/2010/main" val="1976856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C9A7CBB-C437-4F3A-A929-F26A97404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Fjárhagsþættir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7A408D-34AB-4B56-9881-112C04A63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39950"/>
            <a:ext cx="6484465" cy="823912"/>
          </a:xfrm>
        </p:spPr>
        <p:txBody>
          <a:bodyPr/>
          <a:lstStyle/>
          <a:p>
            <a:r>
              <a:rPr lang="en-US" dirty="0"/>
              <a:t>Birna María Sigurðardóttir, sérfræðingur hjá Deloitte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602336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DDC8EEF-DCD6-4BEE-8032-6B46ADAAC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Spurningar</a:t>
            </a:r>
            <a:r>
              <a:rPr lang="en-US" dirty="0"/>
              <a:t> og </a:t>
            </a:r>
            <a:r>
              <a:rPr lang="en-US" dirty="0" err="1"/>
              <a:t>umræður</a:t>
            </a:r>
            <a:endParaRPr lang="is-I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66C75BE-9970-4049-B4CB-EC8B5F835B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183285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st">
      <a:majorFont>
        <a:latin typeface="Aribau Grotesk"/>
        <a:ea typeface=""/>
        <a:cs typeface=""/>
      </a:majorFont>
      <a:minorFont>
        <a:latin typeface="Aribau Grotes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SI PPT_grunnur_vinnsla" id="{9E9C25F2-ADB2-AA49-B056-C4DBA03450ED}" vid="{75483533-7F3B-1C4D-95E9-7F98A81E671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6DF44E2E540F4C97FC9DAB0435AE53" ma:contentTypeVersion="13" ma:contentTypeDescription="Create a new document." ma:contentTypeScope="" ma:versionID="4babd9b9b3bfb36033033cc5f66eec83">
  <xsd:schema xmlns:xsd="http://www.w3.org/2001/XMLSchema" xmlns:xs="http://www.w3.org/2001/XMLSchema" xmlns:p="http://schemas.microsoft.com/office/2006/metadata/properties" xmlns:ns3="c43d964f-84b2-4772-aa2c-a2280cf2edee" xmlns:ns4="b24d0565-eb88-4d9f-8238-faee145cc3ef" targetNamespace="http://schemas.microsoft.com/office/2006/metadata/properties" ma:root="true" ma:fieldsID="cdee8cbe412d48add2067c4583b98fee" ns3:_="" ns4:_="">
    <xsd:import namespace="c43d964f-84b2-4772-aa2c-a2280cf2edee"/>
    <xsd:import namespace="b24d0565-eb88-4d9f-8238-faee145cc3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d964f-84b2-4772-aa2c-a2280cf2ed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4d0565-eb88-4d9f-8238-faee145cc3e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BE3669-0C51-4966-B143-E78F8BFC4A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3d964f-84b2-4772-aa2c-a2280cf2edee"/>
    <ds:schemaRef ds:uri="b24d0565-eb88-4d9f-8238-faee145cc3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929E8F-51C0-4F7B-B7E7-CF467D3542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E49D9A-8A5E-4EE6-A701-9A135D50E84A}">
  <ds:schemaRefs>
    <ds:schemaRef ds:uri="b24d0565-eb88-4d9f-8238-faee145cc3e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c43d964f-84b2-4772-aa2c-a2280cf2ede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KSI PPT_grunnur_2020 (1)</Template>
  <TotalTime>331</TotalTime>
  <Words>319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Aribau Grotesk</vt:lpstr>
      <vt:lpstr>Aribau Grotesk Black</vt:lpstr>
      <vt:lpstr>Aribau Grotesk Light</vt:lpstr>
      <vt:lpstr>Aribau Grotesk Medium</vt:lpstr>
      <vt:lpstr>Wingdings</vt:lpstr>
      <vt:lpstr>Office Theme</vt:lpstr>
      <vt:lpstr>Vinnufundur Leyfistímabilið 2022</vt:lpstr>
      <vt:lpstr>Yfirlit</vt:lpstr>
      <vt:lpstr>Praktísk atriði</vt:lpstr>
      <vt:lpstr>Áhersluatriði 2022 – Læknisskoðun leikmanna</vt:lpstr>
      <vt:lpstr>Breytingar á leyfisreglugerð KSÍ fyrir leyfistímab. 2022</vt:lpstr>
      <vt:lpstr>Breytingar í farvatninu – Tillögur frá UEFA</vt:lpstr>
      <vt:lpstr>Fjárhagsþættir</vt:lpstr>
      <vt:lpstr>Spurningar og umræður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KSÍ - Ómar Smárason</dc:creator>
  <cp:lastModifiedBy>KSÍ - Haukur Hinriksson</cp:lastModifiedBy>
  <cp:revision>6</cp:revision>
  <dcterms:created xsi:type="dcterms:W3CDTF">2020-05-14T14:50:47Z</dcterms:created>
  <dcterms:modified xsi:type="dcterms:W3CDTF">2022-01-05T15:55:14Z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0x010100C26DF44E2E540F4C97FC9DAB0435AE53</vt:lpwstr>
  </property>
</Properties>
</file>