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7" r:id="rId2"/>
  </p:sldIdLst>
  <p:sldSz cx="9144000" cy="6858000" type="screen4x3"/>
  <p:notesSz cx="7315200" cy="96012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>
          <p15:clr>
            <a:srgbClr val="A4A3A4"/>
          </p15:clr>
        </p15:guide>
        <p15:guide id="11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D00"/>
    <a:srgbClr val="ED8B00"/>
    <a:srgbClr val="DB291C"/>
    <a:srgbClr val="FF9900"/>
    <a:srgbClr val="C00000"/>
    <a:srgbClr val="3C8A2E"/>
    <a:srgbClr val="DCDCDC"/>
    <a:srgbClr val="B4B4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984" autoAdjust="0"/>
  </p:normalViewPr>
  <p:slideViewPr>
    <p:cSldViewPr snapToGrid="0" showGuides="1">
      <p:cViewPr varScale="1">
        <p:scale>
          <a:sx n="62" d="100"/>
          <a:sy n="62" d="100"/>
        </p:scale>
        <p:origin x="1424" y="52"/>
      </p:cViewPr>
      <p:guideLst>
        <p:guide/>
        <p:guide orient="horz" pos="2160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1992" y="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1/5/2022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0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79392" y="727200"/>
            <a:ext cx="5400000" cy="54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77991" y="5549440"/>
            <a:ext cx="4194009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8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7992" y="5864229"/>
            <a:ext cx="4194008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45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864277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88157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7200"/>
            <a:ext cx="6958012" cy="4759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6764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75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800">
                <a:solidFill>
                  <a:schemeClr val="bg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8670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8" y="1628774"/>
            <a:ext cx="6958012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8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6958012" cy="4716463"/>
          </a:xfrm>
          <a:prstGeom prst="rect">
            <a:avLst/>
          </a:prstGeom>
        </p:spPr>
        <p:txBody>
          <a:bodyPr/>
          <a:lstStyle>
            <a:lvl1pPr>
              <a:tabLst>
                <a:tab pos="6729413" algn="r"/>
              </a:tabLst>
              <a:defRPr/>
            </a:lvl1pPr>
            <a:lvl2pPr>
              <a:tabLst>
                <a:tab pos="6729413" algn="r"/>
              </a:tabLst>
              <a:defRPr/>
            </a:lvl2pPr>
            <a:lvl3pPr>
              <a:tabLst>
                <a:tab pos="6729413" algn="r"/>
              </a:tabLst>
              <a:defRPr/>
            </a:lvl3pPr>
            <a:lvl4pPr>
              <a:tabLst>
                <a:tab pos="6729413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499"/>
            <a:ext cx="838517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651087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087763" y="1701801"/>
            <a:ext cx="4680000" cy="467995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3342322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6397904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76238" y="5549440"/>
            <a:ext cx="4195762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8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30794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778938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6239" y="2051999"/>
            <a:ext cx="8391524" cy="4069013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9" y="1700213"/>
            <a:ext cx="8391524" cy="357187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3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970294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8000" y="2051999"/>
            <a:ext cx="266216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7" y="1665289"/>
            <a:ext cx="2671763" cy="39211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3227388" y="2051999"/>
            <a:ext cx="267121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227388" y="1665289"/>
            <a:ext cx="2671211" cy="39211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6094797" y="2051999"/>
            <a:ext cx="2672965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094797" y="1659145"/>
            <a:ext cx="2672966" cy="398256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3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50816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499"/>
            <a:ext cx="840200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8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4" y="1665288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8"/>
            <a:ext cx="3979185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7999" y="1665288"/>
            <a:ext cx="3979763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103631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8"/>
            <a:ext cx="4016374" cy="4455725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7" y="2125013"/>
            <a:ext cx="4011846" cy="3996000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6" cy="420687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3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946623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5" y="2125013"/>
            <a:ext cx="4011847" cy="3996000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6" y="1665288"/>
            <a:ext cx="4011847" cy="420687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3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376238" y="2125013"/>
            <a:ext cx="4004297" cy="3996000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76237" y="1665288"/>
            <a:ext cx="4004298" cy="420687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028567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499"/>
            <a:ext cx="839152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8"/>
            <a:ext cx="3323893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087762" y="1700213"/>
            <a:ext cx="4680000" cy="4681537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89027477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683411" y="1658680"/>
            <a:ext cx="3084351" cy="47230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24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376238" y="1665288"/>
            <a:ext cx="4879761" cy="4716462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91524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019857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7623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495412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61458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33763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6237" y="3124200"/>
            <a:ext cx="2040351" cy="325754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12472" y="3120550"/>
            <a:ext cx="2034000" cy="326119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497530" y="3124199"/>
            <a:ext cx="2034000" cy="325754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744876" y="3108508"/>
            <a:ext cx="2022887" cy="327324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76237" y="651600"/>
            <a:ext cx="83915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3032526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7992" y="5864229"/>
            <a:ext cx="4194008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500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4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76238" y="1700213"/>
            <a:ext cx="2771775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04798" y="1700213"/>
            <a:ext cx="2762965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204806" y="1700213"/>
            <a:ext cx="27432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376238" y="3832225"/>
            <a:ext cx="2762962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3200400" y="3832225"/>
            <a:ext cx="2743200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6004798" y="3832225"/>
            <a:ext cx="2762965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395560946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83117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4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84646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8" y="1863916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2" y="1857892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23940897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1706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91001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7888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84646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2" y="1857892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378000" y="424968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4684645" y="4249682"/>
            <a:ext cx="4089719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78000" y="4103518"/>
            <a:ext cx="410170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684645" y="4103518"/>
            <a:ext cx="408353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3565870" y="4255706"/>
            <a:ext cx="929536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7818463" y="4249682"/>
            <a:ext cx="93312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81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8" y="1863916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756138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78000" y="1700213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3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5999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705184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2627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6209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4418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2430734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column icon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7" y="317500"/>
            <a:ext cx="8391526" cy="7894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400" indent="-176400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5564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400" indent="-176400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7188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400" indent="-176400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6376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400" indent="-176400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400" indent="-176400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87694"/>
            <a:ext cx="83915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70876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376237" y="1665288"/>
            <a:ext cx="4195763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6708949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422787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29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8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16280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393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7412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green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80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263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1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blue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37144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69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751388" y="6477000"/>
            <a:ext cx="367242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8" y="6477000"/>
            <a:ext cx="4016375" cy="201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36782" y="6477000"/>
            <a:ext cx="230981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7899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2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3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" name="think-cell Slide" r:id="rId44" imgW="270" imgH="270" progId="TCLayout.ActiveDocument.1">
                  <p:embed/>
                </p:oleObj>
              </mc:Choice>
              <mc:Fallback>
                <p:oleObj name="think-cell Slide" r:id="rId4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7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56" r:id="rId3"/>
    <p:sldLayoutId id="2147483755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13" r:id="rId10"/>
    <p:sldLayoutId id="2147483708" r:id="rId11"/>
    <p:sldLayoutId id="2147483710" r:id="rId12"/>
    <p:sldLayoutId id="2147483754" r:id="rId13"/>
    <p:sldLayoutId id="2147483711" r:id="rId14"/>
    <p:sldLayoutId id="2147483753" r:id="rId15"/>
    <p:sldLayoutId id="2147483679" r:id="rId16"/>
    <p:sldLayoutId id="2147483712" r:id="rId17"/>
    <p:sldLayoutId id="2147483678" r:id="rId18"/>
    <p:sldLayoutId id="2147483681" r:id="rId19"/>
    <p:sldLayoutId id="2147483735" r:id="rId20"/>
    <p:sldLayoutId id="2147483699" r:id="rId21"/>
    <p:sldLayoutId id="2147483714" r:id="rId22"/>
    <p:sldLayoutId id="2147483697" r:id="rId23"/>
    <p:sldLayoutId id="2147483715" r:id="rId24"/>
    <p:sldLayoutId id="2147483716" r:id="rId25"/>
    <p:sldLayoutId id="2147483717" r:id="rId26"/>
    <p:sldLayoutId id="2147483718" r:id="rId27"/>
    <p:sldLayoutId id="2147483728" r:id="rId28"/>
    <p:sldLayoutId id="2147483720" r:id="rId29"/>
    <p:sldLayoutId id="2147483721" r:id="rId30"/>
    <p:sldLayoutId id="2147483722" r:id="rId31"/>
    <p:sldLayoutId id="2147483695" r:id="rId32"/>
    <p:sldLayoutId id="2147483751" r:id="rId33"/>
    <p:sldLayoutId id="2147483724" r:id="rId34"/>
    <p:sldLayoutId id="2147483725" r:id="rId35"/>
    <p:sldLayoutId id="2147483726" r:id="rId36"/>
    <p:sldLayoutId id="2147483727" r:id="rId37"/>
    <p:sldLayoutId id="2147483698" r:id="rId38"/>
    <p:sldLayoutId id="2147483752" r:id="rId39"/>
    <p:sldLayoutId id="2147483696" r:id="rId40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12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800" indent="-1764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4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237" userDrawn="1">
          <p15:clr>
            <a:srgbClr val="F26B43"/>
          </p15:clr>
        </p15:guide>
        <p15:guide id="5" pos="5523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00" userDrawn="1">
          <p15:clr>
            <a:srgbClr val="F26B43"/>
          </p15:clr>
        </p15:guide>
        <p15:guide id="8" orient="horz" pos="4080" userDrawn="1">
          <p15:clr>
            <a:srgbClr val="F26B43"/>
          </p15:clr>
        </p15:guide>
        <p15:guide id="10" pos="3721" userDrawn="1">
          <p15:clr>
            <a:srgbClr val="F26B43"/>
          </p15:clr>
        </p15:guide>
        <p15:guide id="11" orient="horz" pos="236" userDrawn="1">
          <p15:clr>
            <a:srgbClr val="F26B43"/>
          </p15:clr>
        </p15:guide>
        <p15:guide id="12" pos="1022" userDrawn="1">
          <p15:clr>
            <a:srgbClr val="F26B43"/>
          </p15:clr>
        </p15:guide>
        <p15:guide id="13" pos="1137" userDrawn="1">
          <p15:clr>
            <a:srgbClr val="F26B43"/>
          </p15:clr>
        </p15:guide>
        <p15:guide id="14" pos="1920" userDrawn="1">
          <p15:clr>
            <a:srgbClr val="F26B43"/>
          </p15:clr>
        </p15:guide>
        <p15:guide id="15" pos="2033" userDrawn="1">
          <p15:clr>
            <a:srgbClr val="F26B43"/>
          </p15:clr>
        </p15:guide>
        <p15:guide id="16" pos="4620" userDrawn="1">
          <p15:clr>
            <a:srgbClr val="F26B43"/>
          </p15:clr>
        </p15:guide>
        <p15:guide id="17" pos="2823" userDrawn="1">
          <p15:clr>
            <a:srgbClr val="F26B43"/>
          </p15:clr>
        </p15:guide>
        <p15:guide id="18" pos="2937" userDrawn="1">
          <p15:clr>
            <a:srgbClr val="F26B43"/>
          </p15:clr>
        </p15:guide>
        <p15:guide id="19" pos="2880" userDrawn="1">
          <p15:clr>
            <a:srgbClr val="F26B43"/>
          </p15:clr>
        </p15:guide>
        <p15:guide id="20" pos="4734" userDrawn="1">
          <p15:clr>
            <a:srgbClr val="F26B43"/>
          </p15:clr>
        </p15:guide>
        <p15:guide id="21" orient="horz" pos="1049" userDrawn="1">
          <p15:clr>
            <a:srgbClr val="F26B43"/>
          </p15:clr>
        </p15:guide>
        <p15:guide id="22" orient="horz" pos="6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Athugasemdir</a:t>
            </a:r>
            <a:r>
              <a:rPr lang="en-US" noProof="0" dirty="0"/>
              <a:t> og </a:t>
            </a:r>
            <a:r>
              <a:rPr lang="en-US" noProof="0" dirty="0" err="1"/>
              <a:t>ábendingar</a:t>
            </a:r>
            <a:endParaRPr lang="en-US" noProof="0" dirty="0"/>
          </a:p>
        </p:txBody>
      </p:sp>
      <p:sp>
        <p:nvSpPr>
          <p:cNvPr id="8" name="Pentagon 7"/>
          <p:cNvSpPr/>
          <p:nvPr/>
        </p:nvSpPr>
        <p:spPr bwMode="gray">
          <a:xfrm>
            <a:off x="396000" y="1712570"/>
            <a:ext cx="2652000" cy="82296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88900" rIns="88900" bIns="88900" rtlCol="0" anchor="ctr"/>
          <a:lstStyle/>
          <a:p>
            <a:r>
              <a:rPr lang="en-US" sz="1200" dirty="0" err="1"/>
              <a:t>Sniðmát</a:t>
            </a:r>
            <a:r>
              <a:rPr lang="en-US" sz="1200" dirty="0"/>
              <a:t> </a:t>
            </a:r>
            <a:r>
              <a:rPr lang="en-US" sz="1200" dirty="0" err="1"/>
              <a:t>ársreiknings</a:t>
            </a:r>
            <a:endParaRPr lang="en-US" sz="1200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 bwMode="gray">
          <a:xfrm>
            <a:off x="3227388" y="3962986"/>
            <a:ext cx="5534892" cy="822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lang="en-US" sz="1100" noProof="0" dirty="0" err="1"/>
              <a:t>Útistandandi</a:t>
            </a:r>
            <a:r>
              <a:rPr lang="en-US" sz="1100" noProof="0" dirty="0"/>
              <a:t> </a:t>
            </a:r>
            <a:r>
              <a:rPr lang="en-US" sz="1100" noProof="0" dirty="0" err="1"/>
              <a:t>kröfur</a:t>
            </a:r>
            <a:r>
              <a:rPr lang="en-US" sz="1100" noProof="0" dirty="0"/>
              <a:t>/</a:t>
            </a:r>
            <a:r>
              <a:rPr lang="en-US" sz="1100" noProof="0" dirty="0" err="1"/>
              <a:t>skuldir</a:t>
            </a:r>
            <a:r>
              <a:rPr lang="en-US" sz="1100" noProof="0" dirty="0"/>
              <a:t> </a:t>
            </a:r>
            <a:r>
              <a:rPr lang="en-US" sz="1100" noProof="0" dirty="0" err="1"/>
              <a:t>vegna</a:t>
            </a:r>
            <a:r>
              <a:rPr lang="en-US" sz="1100" noProof="0" dirty="0"/>
              <a:t> </a:t>
            </a:r>
            <a:r>
              <a:rPr lang="en-US" sz="1100" noProof="0" dirty="0" err="1"/>
              <a:t>leikmannaskipta</a:t>
            </a:r>
            <a:r>
              <a:rPr lang="en-US" sz="1100" noProof="0" dirty="0"/>
              <a:t> stemma </a:t>
            </a:r>
            <a:r>
              <a:rPr lang="en-US" sz="1100" noProof="0" dirty="0" err="1"/>
              <a:t>ekki</a:t>
            </a:r>
            <a:r>
              <a:rPr lang="en-US" sz="1100" noProof="0" dirty="0"/>
              <a:t> á </a:t>
            </a:r>
            <a:r>
              <a:rPr lang="en-US" sz="1100" noProof="0" dirty="0" err="1"/>
              <a:t>milli</a:t>
            </a:r>
            <a:r>
              <a:rPr lang="en-US" sz="1100" noProof="0" dirty="0"/>
              <a:t> </a:t>
            </a:r>
            <a:r>
              <a:rPr lang="en-US" sz="1100" noProof="0" dirty="0" err="1"/>
              <a:t>töflu</a:t>
            </a:r>
            <a:r>
              <a:rPr lang="en-US" sz="1100" noProof="0" dirty="0"/>
              <a:t> og </a:t>
            </a:r>
            <a:r>
              <a:rPr lang="en-US" sz="1100" noProof="0" dirty="0" err="1"/>
              <a:t>ársreiknings</a:t>
            </a:r>
            <a:endParaRPr lang="en-US" sz="1100" noProof="0" dirty="0"/>
          </a:p>
          <a:p>
            <a:pPr marL="571500" lvl="2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lang="en-US" sz="1100" dirty="0"/>
              <a:t>o</a:t>
            </a:r>
            <a:r>
              <a:rPr lang="en-US" sz="1100" noProof="0" dirty="0"/>
              <a:t>g </a:t>
            </a:r>
            <a:r>
              <a:rPr lang="en-US" sz="1100" noProof="0" dirty="0" err="1"/>
              <a:t>stundum</a:t>
            </a:r>
            <a:r>
              <a:rPr lang="en-US" sz="1100" noProof="0" dirty="0"/>
              <a:t> </a:t>
            </a:r>
            <a:r>
              <a:rPr lang="en-US" sz="1100" noProof="0" dirty="0" err="1"/>
              <a:t>ekki</a:t>
            </a:r>
            <a:r>
              <a:rPr lang="en-US" sz="1100" noProof="0" dirty="0"/>
              <a:t> á </a:t>
            </a:r>
            <a:r>
              <a:rPr lang="en-US" sz="1100" noProof="0" dirty="0" err="1"/>
              <a:t>milli</a:t>
            </a:r>
            <a:r>
              <a:rPr lang="en-US" sz="1100" noProof="0" dirty="0"/>
              <a:t> </a:t>
            </a:r>
            <a:r>
              <a:rPr lang="en-US" sz="1100" noProof="0" dirty="0" err="1"/>
              <a:t>félaga</a:t>
            </a:r>
            <a:r>
              <a:rPr lang="en-US" sz="1100" noProof="0" dirty="0"/>
              <a:t> </a:t>
            </a:r>
            <a:r>
              <a:rPr lang="en-US" sz="1100" noProof="0" dirty="0" err="1"/>
              <a:t>heldur</a:t>
            </a:r>
            <a:r>
              <a:rPr lang="en-US" sz="1100" noProof="0" dirty="0"/>
              <a:t>…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Pentagon 9"/>
          <p:cNvSpPr/>
          <p:nvPr/>
        </p:nvSpPr>
        <p:spPr bwMode="gray">
          <a:xfrm>
            <a:off x="396000" y="4001086"/>
            <a:ext cx="2652000" cy="82296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88900" rIns="88900" bIns="88900" rtlCol="0" anchor="ctr"/>
          <a:lstStyle/>
          <a:p>
            <a:r>
              <a:rPr lang="en-US" sz="1200" dirty="0" err="1"/>
              <a:t>Leikmannatöflur</a:t>
            </a:r>
            <a:endParaRPr lang="en-US" sz="1200" dirty="0"/>
          </a:p>
        </p:txBody>
      </p:sp>
      <p:sp>
        <p:nvSpPr>
          <p:cNvPr id="11" name="Text Placeholder 3"/>
          <p:cNvSpPr txBox="1">
            <a:spLocks/>
          </p:cNvSpPr>
          <p:nvPr/>
        </p:nvSpPr>
        <p:spPr bwMode="gray">
          <a:xfrm>
            <a:off x="3227388" y="5106921"/>
            <a:ext cx="5534892" cy="14185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Gögnum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skilað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í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belg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og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biðu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– og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jafnvel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margar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útgáfur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af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sama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skjali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Greiðslur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til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umboðsmanna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ekki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sýndar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í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sundurliðun</a:t>
            </a:r>
          </a:p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Háar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fjárhæðir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oft ekki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sundurliðaðar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heldur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færðar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sem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571500" lvl="2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lang="en-US" sz="1100" baseline="0" dirty="0" err="1"/>
              <a:t>Aðrar</a:t>
            </a:r>
            <a:r>
              <a:rPr lang="en-US" sz="1100" dirty="0"/>
              <a:t> </a:t>
            </a:r>
            <a:r>
              <a:rPr lang="en-US" sz="1100" dirty="0" err="1"/>
              <a:t>tekjur</a:t>
            </a:r>
            <a:endParaRPr lang="en-US" sz="1100" dirty="0"/>
          </a:p>
          <a:p>
            <a:pPr marL="571500" lvl="2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lang="en-US" sz="1100" dirty="0" err="1"/>
              <a:t>Aðrar</a:t>
            </a:r>
            <a:r>
              <a:rPr lang="en-US" sz="1100" dirty="0"/>
              <a:t> </a:t>
            </a:r>
            <a:r>
              <a:rPr lang="en-US" sz="1100" dirty="0" err="1"/>
              <a:t>skammtímaskuldir</a:t>
            </a:r>
            <a:endParaRPr lang="en-US" sz="1100" dirty="0"/>
          </a:p>
          <a:p>
            <a:pPr marL="571500" lvl="2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lang="en-US" sz="1100" dirty="0" err="1"/>
              <a:t>Aðrar</a:t>
            </a:r>
            <a:r>
              <a:rPr lang="en-US" sz="1100" dirty="0"/>
              <a:t> </a:t>
            </a:r>
            <a:r>
              <a:rPr lang="en-US" sz="1100" dirty="0" err="1"/>
              <a:t>skammtímakröfur</a:t>
            </a:r>
            <a:endParaRPr lang="en-US" sz="1100" dirty="0"/>
          </a:p>
        </p:txBody>
      </p:sp>
      <p:sp>
        <p:nvSpPr>
          <p:cNvPr id="12" name="Pentagon 11"/>
          <p:cNvSpPr/>
          <p:nvPr/>
        </p:nvSpPr>
        <p:spPr bwMode="gray">
          <a:xfrm>
            <a:off x="396000" y="5145021"/>
            <a:ext cx="2652000" cy="82296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88900" rIns="88900" bIns="88900" rtlCol="0" anchor="ctr"/>
          <a:lstStyle/>
          <a:p>
            <a:r>
              <a:rPr lang="en-US" sz="1200" dirty="0" err="1"/>
              <a:t>Annað</a:t>
            </a:r>
            <a:endParaRPr lang="en-US" sz="1200" dirty="0"/>
          </a:p>
        </p:txBody>
      </p:sp>
      <p:sp>
        <p:nvSpPr>
          <p:cNvPr id="13" name="Text Placeholder 3"/>
          <p:cNvSpPr txBox="1">
            <a:spLocks/>
          </p:cNvSpPr>
          <p:nvPr/>
        </p:nvSpPr>
        <p:spPr bwMode="gray">
          <a:xfrm>
            <a:off x="3227388" y="1681190"/>
            <a:ext cx="5534892" cy="88294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114300" lvl="1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Öll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félög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þurf</a:t>
            </a:r>
            <a:r>
              <a:rPr lang="en-US" sz="1100" dirty="0"/>
              <a:t>a </a:t>
            </a:r>
            <a:r>
              <a:rPr lang="en-US" sz="1100" dirty="0" err="1"/>
              <a:t>að</a:t>
            </a:r>
            <a:r>
              <a:rPr lang="en-US" sz="1100" dirty="0"/>
              <a:t> </a:t>
            </a:r>
            <a:r>
              <a:rPr lang="en-US" sz="1100" dirty="0" err="1"/>
              <a:t>skila</a:t>
            </a:r>
            <a:r>
              <a:rPr lang="en-US" sz="1100" dirty="0"/>
              <a:t> </a:t>
            </a:r>
            <a:r>
              <a:rPr lang="en-US" sz="1100" dirty="0" err="1"/>
              <a:t>ársreikningi</a:t>
            </a:r>
            <a:r>
              <a:rPr lang="en-US" sz="1100" dirty="0"/>
              <a:t> </a:t>
            </a:r>
            <a:r>
              <a:rPr lang="en-US" sz="1100" dirty="0" err="1"/>
              <a:t>m.v</a:t>
            </a:r>
            <a:r>
              <a:rPr lang="en-US" sz="1100" dirty="0"/>
              <a:t>. </a:t>
            </a:r>
            <a:r>
              <a:rPr lang="en-US" sz="1100" dirty="0" err="1"/>
              <a:t>sniðmát</a:t>
            </a:r>
            <a:r>
              <a:rPr lang="en-US" sz="1100" dirty="0"/>
              <a:t> KSÍ</a:t>
            </a:r>
          </a:p>
          <a:p>
            <a:pPr marL="571500" lvl="2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lang="en-US" sz="1100" dirty="0" err="1"/>
              <a:t>Óþarfi</a:t>
            </a:r>
            <a:r>
              <a:rPr lang="en-US" sz="1100" dirty="0"/>
              <a:t> </a:t>
            </a:r>
            <a:r>
              <a:rPr lang="en-US" sz="1100" dirty="0" err="1"/>
              <a:t>að</a:t>
            </a:r>
            <a:r>
              <a:rPr lang="en-US" sz="1100" dirty="0"/>
              <a:t> </a:t>
            </a:r>
            <a:r>
              <a:rPr lang="en-US" sz="1100" dirty="0" err="1"/>
              <a:t>skila</a:t>
            </a:r>
            <a:r>
              <a:rPr lang="en-US" sz="1100" dirty="0"/>
              <a:t> </a:t>
            </a:r>
            <a:r>
              <a:rPr lang="en-US" sz="1100" dirty="0" err="1"/>
              <a:t>öðrum</a:t>
            </a:r>
            <a:r>
              <a:rPr lang="en-US" sz="1100" dirty="0"/>
              <a:t> </a:t>
            </a:r>
            <a:r>
              <a:rPr lang="en-US" sz="1100" dirty="0" err="1"/>
              <a:t>útgáfum</a:t>
            </a:r>
            <a:r>
              <a:rPr lang="en-US" sz="1100" dirty="0"/>
              <a:t> – </a:t>
            </a:r>
            <a:r>
              <a:rPr lang="en-US" sz="1100" dirty="0" err="1"/>
              <a:t>þær</a:t>
            </a:r>
            <a:r>
              <a:rPr lang="en-US" sz="1100" dirty="0"/>
              <a:t> </a:t>
            </a:r>
            <a:r>
              <a:rPr lang="en-US" sz="1100" dirty="0" err="1"/>
              <a:t>verða</a:t>
            </a:r>
            <a:r>
              <a:rPr lang="en-US" sz="1100" dirty="0"/>
              <a:t> </a:t>
            </a:r>
            <a:r>
              <a:rPr lang="en-US" sz="1100" dirty="0" err="1"/>
              <a:t>ekki</a:t>
            </a:r>
            <a:r>
              <a:rPr lang="en-US" sz="1100" dirty="0"/>
              <a:t> </a:t>
            </a:r>
            <a:r>
              <a:rPr lang="en-US" sz="1100" dirty="0" err="1"/>
              <a:t>notaðar</a:t>
            </a:r>
            <a:r>
              <a:rPr lang="en-US" sz="1100" dirty="0"/>
              <a:t> </a:t>
            </a:r>
            <a:r>
              <a:rPr lang="en-US" sz="1100" dirty="0" err="1"/>
              <a:t>við</a:t>
            </a:r>
            <a:r>
              <a:rPr lang="en-US" sz="1100" dirty="0"/>
              <a:t> </a:t>
            </a:r>
            <a:r>
              <a:rPr lang="en-US" sz="1100" dirty="0" err="1"/>
              <a:t>yfirferð</a:t>
            </a:r>
            <a:endParaRPr lang="en-US" sz="1100" dirty="0"/>
          </a:p>
          <a:p>
            <a:pPr marL="571500" lvl="2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lang="en-US" sz="1100" dirty="0" err="1"/>
              <a:t>Gæta</a:t>
            </a:r>
            <a:r>
              <a:rPr lang="en-US" sz="1100" dirty="0"/>
              <a:t> </a:t>
            </a:r>
            <a:r>
              <a:rPr lang="en-US" sz="1100" dirty="0" err="1"/>
              <a:t>þess</a:t>
            </a:r>
            <a:r>
              <a:rPr lang="en-US" sz="1100" dirty="0"/>
              <a:t> </a:t>
            </a:r>
            <a:r>
              <a:rPr lang="en-US" sz="1100" dirty="0" err="1"/>
              <a:t>að</a:t>
            </a:r>
            <a:r>
              <a:rPr lang="en-US" sz="1100" dirty="0"/>
              <a:t> </a:t>
            </a:r>
            <a:r>
              <a:rPr lang="en-US" sz="1100" dirty="0" err="1"/>
              <a:t>sniðmát</a:t>
            </a:r>
            <a:r>
              <a:rPr lang="en-US" sz="1100" dirty="0"/>
              <a:t> KSÍ </a:t>
            </a:r>
            <a:r>
              <a:rPr lang="en-US" sz="1100" dirty="0" err="1"/>
              <a:t>sé</a:t>
            </a:r>
            <a:r>
              <a:rPr lang="en-US" sz="1100" dirty="0"/>
              <a:t> </a:t>
            </a:r>
            <a:r>
              <a:rPr lang="en-US" sz="1100" dirty="0" err="1"/>
              <a:t>ársreikningur</a:t>
            </a:r>
            <a:r>
              <a:rPr lang="en-US" sz="1100" dirty="0"/>
              <a:t> </a:t>
            </a:r>
            <a:r>
              <a:rPr lang="en-US" sz="1100" dirty="0" err="1"/>
              <a:t>sem</a:t>
            </a:r>
            <a:r>
              <a:rPr lang="en-US" sz="1100" dirty="0"/>
              <a:t> </a:t>
            </a:r>
            <a:r>
              <a:rPr lang="en-US" sz="1100" dirty="0" err="1"/>
              <a:t>endurskoðandi</a:t>
            </a:r>
            <a:r>
              <a:rPr lang="en-US" sz="1100" dirty="0"/>
              <a:t> og </a:t>
            </a:r>
            <a:r>
              <a:rPr lang="en-US" sz="1100" dirty="0" err="1"/>
              <a:t>stjórn</a:t>
            </a:r>
            <a:r>
              <a:rPr lang="en-US" sz="1100" dirty="0"/>
              <a:t> </a:t>
            </a:r>
            <a:r>
              <a:rPr lang="en-US" sz="1100" dirty="0" err="1"/>
              <a:t>áritar</a:t>
            </a:r>
            <a:endParaRPr lang="en-US" sz="1100" dirty="0"/>
          </a:p>
          <a:p>
            <a:pPr marL="114300" lvl="1" indent="-114300">
              <a:spcBef>
                <a:spcPts val="600"/>
              </a:spcBef>
              <a:buSzPct val="100000"/>
              <a:buFont typeface="Arial"/>
              <a:buChar char="•"/>
              <a:defRPr/>
            </a:pPr>
            <a:r>
              <a:rPr lang="en-US" sz="1100" dirty="0" err="1"/>
              <a:t>Sundurliðun</a:t>
            </a:r>
            <a:r>
              <a:rPr lang="en-US" sz="1100" dirty="0"/>
              <a:t> á </a:t>
            </a:r>
            <a:r>
              <a:rPr lang="en-US" sz="1100" dirty="0" err="1"/>
              <a:t>styrkjum</a:t>
            </a:r>
            <a:r>
              <a:rPr lang="en-US" sz="1100" dirty="0"/>
              <a:t> </a:t>
            </a:r>
            <a:r>
              <a:rPr lang="en-US" sz="1100" dirty="0" err="1"/>
              <a:t>frá</a:t>
            </a:r>
            <a:r>
              <a:rPr lang="en-US" sz="1100" dirty="0"/>
              <a:t> KSÍ/UEFA/FIFA </a:t>
            </a:r>
            <a:r>
              <a:rPr lang="en-US" sz="1100" dirty="0" err="1"/>
              <a:t>er</a:t>
            </a:r>
            <a:r>
              <a:rPr lang="en-US" sz="1100" dirty="0"/>
              <a:t> </a:t>
            </a:r>
            <a:r>
              <a:rPr lang="en-US" sz="1100" dirty="0" err="1"/>
              <a:t>mikilvæg</a:t>
            </a:r>
            <a:endParaRPr kumimoji="0" lang="en-US" sz="1100" b="0" i="0" u="none" strike="noStrike" kern="1200" cap="none" spc="0" normalizeH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Pentagon 13"/>
          <p:cNvSpPr/>
          <p:nvPr/>
        </p:nvSpPr>
        <p:spPr bwMode="gray">
          <a:xfrm>
            <a:off x="396000" y="2856828"/>
            <a:ext cx="2652000" cy="82296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88900" rIns="88900" bIns="88900" rtlCol="0" anchor="ctr"/>
          <a:lstStyle/>
          <a:p>
            <a:r>
              <a:rPr lang="en-US" sz="1200" dirty="0" err="1"/>
              <a:t>Vantar</a:t>
            </a:r>
            <a:r>
              <a:rPr lang="en-US" sz="1200" dirty="0"/>
              <a:t> </a:t>
            </a:r>
            <a:r>
              <a:rPr lang="en-US" sz="1200" dirty="0" err="1"/>
              <a:t>mikið</a:t>
            </a:r>
            <a:r>
              <a:rPr lang="en-US" sz="1200" dirty="0"/>
              <a:t> </a:t>
            </a:r>
            <a:r>
              <a:rPr lang="en-US" sz="1200" dirty="0" err="1"/>
              <a:t>af</a:t>
            </a:r>
            <a:r>
              <a:rPr lang="en-US" sz="1200" dirty="0"/>
              <a:t> </a:t>
            </a:r>
            <a:r>
              <a:rPr lang="en-US" sz="1200" dirty="0" err="1"/>
              <a:t>gögnum</a:t>
            </a:r>
            <a:r>
              <a:rPr lang="en-US" sz="1200" dirty="0"/>
              <a:t> í </a:t>
            </a:r>
            <a:r>
              <a:rPr lang="en-US" sz="1200" dirty="0" err="1"/>
              <a:t>fyrstu</a:t>
            </a:r>
            <a:r>
              <a:rPr lang="en-US" sz="1200" dirty="0"/>
              <a:t> </a:t>
            </a:r>
            <a:r>
              <a:rPr lang="en-US" sz="1200" dirty="0" err="1"/>
              <a:t>yfirferð</a:t>
            </a:r>
            <a:endParaRPr lang="en-US" sz="1200" dirty="0"/>
          </a:p>
        </p:txBody>
      </p:sp>
      <p:sp>
        <p:nvSpPr>
          <p:cNvPr id="15" name="Text Placeholder 3"/>
          <p:cNvSpPr txBox="1">
            <a:spLocks/>
          </p:cNvSpPr>
          <p:nvPr/>
        </p:nvSpPr>
        <p:spPr bwMode="gray">
          <a:xfrm>
            <a:off x="3227388" y="2818727"/>
            <a:ext cx="5534892" cy="9635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Ráðningarbréf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lang="en-US" sz="1100" dirty="0" err="1"/>
              <a:t>Staðfestingarbréf</a:t>
            </a:r>
            <a:endParaRPr lang="en-US" sz="1100" dirty="0"/>
          </a:p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Gögn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ekki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undirrituð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114300" marR="0" lvl="1" indent="-11430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/>
            </a:pPr>
            <a:r>
              <a:rPr lang="en-US" sz="1100" dirty="0" err="1"/>
              <a:t>Töflur</a:t>
            </a:r>
            <a:r>
              <a:rPr lang="en-US" sz="1100" dirty="0"/>
              <a:t> </a:t>
            </a:r>
            <a:r>
              <a:rPr lang="en-US" sz="1100" dirty="0" err="1"/>
              <a:t>ekki</a:t>
            </a:r>
            <a:r>
              <a:rPr lang="en-US" sz="1100" dirty="0"/>
              <a:t> </a:t>
            </a:r>
            <a:r>
              <a:rPr lang="en-US" sz="1100" dirty="0" err="1"/>
              <a:t>fylltar</a:t>
            </a:r>
            <a:r>
              <a:rPr lang="en-US" sz="1100" dirty="0"/>
              <a:t> </a:t>
            </a:r>
            <a:r>
              <a:rPr lang="en-US" sz="1100" dirty="0" err="1"/>
              <a:t>út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87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_US_Onscreen">
  <a:themeElements>
    <a:clrScheme name="Deloitte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954F72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loitte grunnur 2017.potx" id="{E6D586A3-0751-4AA4-BE54-37BC5F26ECB7}" vid="{2CA9CE46-FABB-4EFF-9022-23FA5D8500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Deloitte grunnur 2017</Template>
  <TotalTime>283</TotalTime>
  <Words>129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Verdana</vt:lpstr>
      <vt:lpstr>Deloitte_US_Onscreen</vt:lpstr>
      <vt:lpstr>think-cell Slide</vt:lpstr>
      <vt:lpstr>Athugasemdir og ábendingar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Verdana Bold</dc:title>
  <dc:creator>Sigurdardottir, Birna Maria (IS - Reykjavik)</dc:creator>
  <cp:lastModifiedBy>Sigurdardottir, Birna Maria</cp:lastModifiedBy>
  <cp:revision>31</cp:revision>
  <cp:lastPrinted>2014-06-25T02:16:22Z</cp:lastPrinted>
  <dcterms:created xsi:type="dcterms:W3CDTF">2019-01-10T14:24:12Z</dcterms:created>
  <dcterms:modified xsi:type="dcterms:W3CDTF">2022-01-05T14:27:23Z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2022-01-05T12:44:22Z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d1e015d8-22f1-4a63-a58d-4bc970cf09f0</vt:lpwstr>
  </property>
  <property fmtid="{D5CDD505-2E9C-101B-9397-08002B2CF9AE}" pid="8" name="MSIP_Label_ea60d57e-af5b-4752-ac57-3e4f28ca11dc_ContentBits">
    <vt:lpwstr>0</vt:lpwstr>
  </property>
</Properties>
</file>