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2" r:id="rId4"/>
    <p:sldId id="264" r:id="rId5"/>
    <p:sldId id="266" r:id="rId6"/>
    <p:sldId id="265" r:id="rId7"/>
    <p:sldId id="269" r:id="rId8"/>
    <p:sldId id="270" r:id="rId9"/>
    <p:sldId id="274" r:id="rId10"/>
    <p:sldId id="271" r:id="rId11"/>
    <p:sldId id="272" r:id="rId12"/>
    <p:sldId id="273" r:id="rId13"/>
    <p:sldId id="275" r:id="rId14"/>
    <p:sldId id="276" r:id="rId15"/>
    <p:sldId id="277" r:id="rId16"/>
    <p:sldId id="278" r:id="rId17"/>
    <p:sldId id="279" r:id="rId18"/>
    <p:sldId id="280" r:id="rId19"/>
    <p:sldId id="281" r:id="rId20"/>
    <p:sldId id="282" r:id="rId21"/>
    <p:sldId id="283" r:id="rId22"/>
    <p:sldId id="284" r:id="rId23"/>
    <p:sldId id="285" r:id="rId24"/>
    <p:sldId id="286" r:id="rId25"/>
  </p:sldIdLst>
  <p:sldSz cx="12192000" cy="6858000"/>
  <p:notesSz cx="6858000" cy="9144000"/>
  <p:defaultTextStyle>
    <a:defPPr>
      <a:defRPr lang="is-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snapToGrid="0">
      <p:cViewPr varScale="1">
        <p:scale>
          <a:sx n="104" d="100"/>
          <a:sy n="104" d="100"/>
        </p:scale>
        <p:origin x="75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1F70B-0CEF-40E8-8159-B246AED698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s-IS"/>
          </a:p>
        </p:txBody>
      </p:sp>
      <p:sp>
        <p:nvSpPr>
          <p:cNvPr id="3" name="Subtitle 2">
            <a:extLst>
              <a:ext uri="{FF2B5EF4-FFF2-40B4-BE49-F238E27FC236}">
                <a16:creationId xmlns:a16="http://schemas.microsoft.com/office/drawing/2014/main" id="{CA7C143B-4B2B-4B45-9EF7-11CB58E5B1F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s-IS"/>
          </a:p>
        </p:txBody>
      </p:sp>
      <p:sp>
        <p:nvSpPr>
          <p:cNvPr id="4" name="Date Placeholder 3">
            <a:extLst>
              <a:ext uri="{FF2B5EF4-FFF2-40B4-BE49-F238E27FC236}">
                <a16:creationId xmlns:a16="http://schemas.microsoft.com/office/drawing/2014/main" id="{1D332652-9429-42CF-9C7E-4862A855AC00}"/>
              </a:ext>
            </a:extLst>
          </p:cNvPr>
          <p:cNvSpPr>
            <a:spLocks noGrp="1"/>
          </p:cNvSpPr>
          <p:nvPr>
            <p:ph type="dt" sz="half" idx="10"/>
          </p:nvPr>
        </p:nvSpPr>
        <p:spPr/>
        <p:txBody>
          <a:bodyPr/>
          <a:lstStyle/>
          <a:p>
            <a:fld id="{53236FCE-E149-4E0B-9BCA-489726E39674}" type="datetimeFigureOut">
              <a:rPr lang="is-IS" smtClean="0"/>
              <a:t>14.5.2020</a:t>
            </a:fld>
            <a:endParaRPr lang="is-IS"/>
          </a:p>
        </p:txBody>
      </p:sp>
      <p:sp>
        <p:nvSpPr>
          <p:cNvPr id="5" name="Footer Placeholder 4">
            <a:extLst>
              <a:ext uri="{FF2B5EF4-FFF2-40B4-BE49-F238E27FC236}">
                <a16:creationId xmlns:a16="http://schemas.microsoft.com/office/drawing/2014/main" id="{04A9D24D-700A-406A-A4BF-5DFB2248A4F3}"/>
              </a:ext>
            </a:extLst>
          </p:cNvPr>
          <p:cNvSpPr>
            <a:spLocks noGrp="1"/>
          </p:cNvSpPr>
          <p:nvPr>
            <p:ph type="ftr" sz="quarter" idx="11"/>
          </p:nvPr>
        </p:nvSpPr>
        <p:spPr/>
        <p:txBody>
          <a:bodyPr/>
          <a:lstStyle/>
          <a:p>
            <a:endParaRPr lang="is-IS"/>
          </a:p>
        </p:txBody>
      </p:sp>
      <p:sp>
        <p:nvSpPr>
          <p:cNvPr id="6" name="Slide Number Placeholder 5">
            <a:extLst>
              <a:ext uri="{FF2B5EF4-FFF2-40B4-BE49-F238E27FC236}">
                <a16:creationId xmlns:a16="http://schemas.microsoft.com/office/drawing/2014/main" id="{139056C0-F0C8-4C54-8768-3A40C4269FCA}"/>
              </a:ext>
            </a:extLst>
          </p:cNvPr>
          <p:cNvSpPr>
            <a:spLocks noGrp="1"/>
          </p:cNvSpPr>
          <p:nvPr>
            <p:ph type="sldNum" sz="quarter" idx="12"/>
          </p:nvPr>
        </p:nvSpPr>
        <p:spPr/>
        <p:txBody>
          <a:bodyPr/>
          <a:lstStyle/>
          <a:p>
            <a:fld id="{2BA2D6F2-13ED-478E-96FA-A53E81619061}" type="slidenum">
              <a:rPr lang="is-IS" smtClean="0"/>
              <a:t>‹#›</a:t>
            </a:fld>
            <a:endParaRPr lang="is-IS"/>
          </a:p>
        </p:txBody>
      </p:sp>
    </p:spTree>
    <p:extLst>
      <p:ext uri="{BB962C8B-B14F-4D97-AF65-F5344CB8AC3E}">
        <p14:creationId xmlns:p14="http://schemas.microsoft.com/office/powerpoint/2010/main" val="3586194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F9BEF-DCB5-4FA5-AA5E-1B407EC05D86}"/>
              </a:ext>
            </a:extLst>
          </p:cNvPr>
          <p:cNvSpPr>
            <a:spLocks noGrp="1"/>
          </p:cNvSpPr>
          <p:nvPr>
            <p:ph type="title"/>
          </p:nvPr>
        </p:nvSpPr>
        <p:spPr/>
        <p:txBody>
          <a:bodyPr/>
          <a:lstStyle/>
          <a:p>
            <a:r>
              <a:rPr lang="en-US"/>
              <a:t>Click to edit Master title style</a:t>
            </a:r>
            <a:endParaRPr lang="is-IS"/>
          </a:p>
        </p:txBody>
      </p:sp>
      <p:sp>
        <p:nvSpPr>
          <p:cNvPr id="3" name="Vertical Text Placeholder 2">
            <a:extLst>
              <a:ext uri="{FF2B5EF4-FFF2-40B4-BE49-F238E27FC236}">
                <a16:creationId xmlns:a16="http://schemas.microsoft.com/office/drawing/2014/main" id="{F6EE90A5-75B9-48D2-B58E-CE2B01B70F1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Date Placeholder 3">
            <a:extLst>
              <a:ext uri="{FF2B5EF4-FFF2-40B4-BE49-F238E27FC236}">
                <a16:creationId xmlns:a16="http://schemas.microsoft.com/office/drawing/2014/main" id="{4601E891-14FB-438A-AB7D-D7F5FAC9C43A}"/>
              </a:ext>
            </a:extLst>
          </p:cNvPr>
          <p:cNvSpPr>
            <a:spLocks noGrp="1"/>
          </p:cNvSpPr>
          <p:nvPr>
            <p:ph type="dt" sz="half" idx="10"/>
          </p:nvPr>
        </p:nvSpPr>
        <p:spPr/>
        <p:txBody>
          <a:bodyPr/>
          <a:lstStyle/>
          <a:p>
            <a:fld id="{53236FCE-E149-4E0B-9BCA-489726E39674}" type="datetimeFigureOut">
              <a:rPr lang="is-IS" smtClean="0"/>
              <a:t>14.5.2020</a:t>
            </a:fld>
            <a:endParaRPr lang="is-IS"/>
          </a:p>
        </p:txBody>
      </p:sp>
      <p:sp>
        <p:nvSpPr>
          <p:cNvPr id="5" name="Footer Placeholder 4">
            <a:extLst>
              <a:ext uri="{FF2B5EF4-FFF2-40B4-BE49-F238E27FC236}">
                <a16:creationId xmlns:a16="http://schemas.microsoft.com/office/drawing/2014/main" id="{1FC05DDC-78D9-4550-948B-C29CA3CEC914}"/>
              </a:ext>
            </a:extLst>
          </p:cNvPr>
          <p:cNvSpPr>
            <a:spLocks noGrp="1"/>
          </p:cNvSpPr>
          <p:nvPr>
            <p:ph type="ftr" sz="quarter" idx="11"/>
          </p:nvPr>
        </p:nvSpPr>
        <p:spPr/>
        <p:txBody>
          <a:bodyPr/>
          <a:lstStyle/>
          <a:p>
            <a:endParaRPr lang="is-IS"/>
          </a:p>
        </p:txBody>
      </p:sp>
      <p:sp>
        <p:nvSpPr>
          <p:cNvPr id="6" name="Slide Number Placeholder 5">
            <a:extLst>
              <a:ext uri="{FF2B5EF4-FFF2-40B4-BE49-F238E27FC236}">
                <a16:creationId xmlns:a16="http://schemas.microsoft.com/office/drawing/2014/main" id="{8B863779-CD2F-4D2D-A545-894D8F18FBD1}"/>
              </a:ext>
            </a:extLst>
          </p:cNvPr>
          <p:cNvSpPr>
            <a:spLocks noGrp="1"/>
          </p:cNvSpPr>
          <p:nvPr>
            <p:ph type="sldNum" sz="quarter" idx="12"/>
          </p:nvPr>
        </p:nvSpPr>
        <p:spPr/>
        <p:txBody>
          <a:bodyPr/>
          <a:lstStyle/>
          <a:p>
            <a:fld id="{2BA2D6F2-13ED-478E-96FA-A53E81619061}" type="slidenum">
              <a:rPr lang="is-IS" smtClean="0"/>
              <a:t>‹#›</a:t>
            </a:fld>
            <a:endParaRPr lang="is-IS"/>
          </a:p>
        </p:txBody>
      </p:sp>
    </p:spTree>
    <p:extLst>
      <p:ext uri="{BB962C8B-B14F-4D97-AF65-F5344CB8AC3E}">
        <p14:creationId xmlns:p14="http://schemas.microsoft.com/office/powerpoint/2010/main" val="2264131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070E130-15DC-42B8-8C43-5454B66F393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is-IS"/>
          </a:p>
        </p:txBody>
      </p:sp>
      <p:sp>
        <p:nvSpPr>
          <p:cNvPr id="3" name="Vertical Text Placeholder 2">
            <a:extLst>
              <a:ext uri="{FF2B5EF4-FFF2-40B4-BE49-F238E27FC236}">
                <a16:creationId xmlns:a16="http://schemas.microsoft.com/office/drawing/2014/main" id="{4497142F-4FDF-48B9-8C21-E0FBF3A5A3E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Date Placeholder 3">
            <a:extLst>
              <a:ext uri="{FF2B5EF4-FFF2-40B4-BE49-F238E27FC236}">
                <a16:creationId xmlns:a16="http://schemas.microsoft.com/office/drawing/2014/main" id="{CB3EBE75-24CC-4BE5-8E04-22A2C23C9328}"/>
              </a:ext>
            </a:extLst>
          </p:cNvPr>
          <p:cNvSpPr>
            <a:spLocks noGrp="1"/>
          </p:cNvSpPr>
          <p:nvPr>
            <p:ph type="dt" sz="half" idx="10"/>
          </p:nvPr>
        </p:nvSpPr>
        <p:spPr/>
        <p:txBody>
          <a:bodyPr/>
          <a:lstStyle/>
          <a:p>
            <a:fld id="{53236FCE-E149-4E0B-9BCA-489726E39674}" type="datetimeFigureOut">
              <a:rPr lang="is-IS" smtClean="0"/>
              <a:t>14.5.2020</a:t>
            </a:fld>
            <a:endParaRPr lang="is-IS"/>
          </a:p>
        </p:txBody>
      </p:sp>
      <p:sp>
        <p:nvSpPr>
          <p:cNvPr id="5" name="Footer Placeholder 4">
            <a:extLst>
              <a:ext uri="{FF2B5EF4-FFF2-40B4-BE49-F238E27FC236}">
                <a16:creationId xmlns:a16="http://schemas.microsoft.com/office/drawing/2014/main" id="{622886C9-9194-447A-8188-959A0AA42E56}"/>
              </a:ext>
            </a:extLst>
          </p:cNvPr>
          <p:cNvSpPr>
            <a:spLocks noGrp="1"/>
          </p:cNvSpPr>
          <p:nvPr>
            <p:ph type="ftr" sz="quarter" idx="11"/>
          </p:nvPr>
        </p:nvSpPr>
        <p:spPr/>
        <p:txBody>
          <a:bodyPr/>
          <a:lstStyle/>
          <a:p>
            <a:endParaRPr lang="is-IS"/>
          </a:p>
        </p:txBody>
      </p:sp>
      <p:sp>
        <p:nvSpPr>
          <p:cNvPr id="6" name="Slide Number Placeholder 5">
            <a:extLst>
              <a:ext uri="{FF2B5EF4-FFF2-40B4-BE49-F238E27FC236}">
                <a16:creationId xmlns:a16="http://schemas.microsoft.com/office/drawing/2014/main" id="{1C9C7ADD-CFE7-4C67-B879-D0EC9EE61FB5}"/>
              </a:ext>
            </a:extLst>
          </p:cNvPr>
          <p:cNvSpPr>
            <a:spLocks noGrp="1"/>
          </p:cNvSpPr>
          <p:nvPr>
            <p:ph type="sldNum" sz="quarter" idx="12"/>
          </p:nvPr>
        </p:nvSpPr>
        <p:spPr/>
        <p:txBody>
          <a:bodyPr/>
          <a:lstStyle/>
          <a:p>
            <a:fld id="{2BA2D6F2-13ED-478E-96FA-A53E81619061}" type="slidenum">
              <a:rPr lang="is-IS" smtClean="0"/>
              <a:t>‹#›</a:t>
            </a:fld>
            <a:endParaRPr lang="is-IS"/>
          </a:p>
        </p:txBody>
      </p:sp>
    </p:spTree>
    <p:extLst>
      <p:ext uri="{BB962C8B-B14F-4D97-AF65-F5344CB8AC3E}">
        <p14:creationId xmlns:p14="http://schemas.microsoft.com/office/powerpoint/2010/main" val="370904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4B861-720B-49F9-BAF1-D80A230EC26B}"/>
              </a:ext>
            </a:extLst>
          </p:cNvPr>
          <p:cNvSpPr>
            <a:spLocks noGrp="1"/>
          </p:cNvSpPr>
          <p:nvPr>
            <p:ph type="title"/>
          </p:nvPr>
        </p:nvSpPr>
        <p:spPr/>
        <p:txBody>
          <a:bodyPr/>
          <a:lstStyle/>
          <a:p>
            <a:r>
              <a:rPr lang="en-US"/>
              <a:t>Click to edit Master title style</a:t>
            </a:r>
            <a:endParaRPr lang="is-IS"/>
          </a:p>
        </p:txBody>
      </p:sp>
      <p:sp>
        <p:nvSpPr>
          <p:cNvPr id="3" name="Content Placeholder 2">
            <a:extLst>
              <a:ext uri="{FF2B5EF4-FFF2-40B4-BE49-F238E27FC236}">
                <a16:creationId xmlns:a16="http://schemas.microsoft.com/office/drawing/2014/main" id="{1D0DA31C-315D-40B0-BAA9-38B22BB2072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Date Placeholder 3">
            <a:extLst>
              <a:ext uri="{FF2B5EF4-FFF2-40B4-BE49-F238E27FC236}">
                <a16:creationId xmlns:a16="http://schemas.microsoft.com/office/drawing/2014/main" id="{8B2A008F-DEC6-44C4-8EBB-E9736259489A}"/>
              </a:ext>
            </a:extLst>
          </p:cNvPr>
          <p:cNvSpPr>
            <a:spLocks noGrp="1"/>
          </p:cNvSpPr>
          <p:nvPr>
            <p:ph type="dt" sz="half" idx="10"/>
          </p:nvPr>
        </p:nvSpPr>
        <p:spPr/>
        <p:txBody>
          <a:bodyPr/>
          <a:lstStyle/>
          <a:p>
            <a:fld id="{53236FCE-E149-4E0B-9BCA-489726E39674}" type="datetimeFigureOut">
              <a:rPr lang="is-IS" smtClean="0"/>
              <a:t>14.5.2020</a:t>
            </a:fld>
            <a:endParaRPr lang="is-IS"/>
          </a:p>
        </p:txBody>
      </p:sp>
      <p:sp>
        <p:nvSpPr>
          <p:cNvPr id="5" name="Footer Placeholder 4">
            <a:extLst>
              <a:ext uri="{FF2B5EF4-FFF2-40B4-BE49-F238E27FC236}">
                <a16:creationId xmlns:a16="http://schemas.microsoft.com/office/drawing/2014/main" id="{BCD28F15-2C64-4E4D-B941-E178CC5117F8}"/>
              </a:ext>
            </a:extLst>
          </p:cNvPr>
          <p:cNvSpPr>
            <a:spLocks noGrp="1"/>
          </p:cNvSpPr>
          <p:nvPr>
            <p:ph type="ftr" sz="quarter" idx="11"/>
          </p:nvPr>
        </p:nvSpPr>
        <p:spPr/>
        <p:txBody>
          <a:bodyPr/>
          <a:lstStyle/>
          <a:p>
            <a:endParaRPr lang="is-IS"/>
          </a:p>
        </p:txBody>
      </p:sp>
      <p:sp>
        <p:nvSpPr>
          <p:cNvPr id="6" name="Slide Number Placeholder 5">
            <a:extLst>
              <a:ext uri="{FF2B5EF4-FFF2-40B4-BE49-F238E27FC236}">
                <a16:creationId xmlns:a16="http://schemas.microsoft.com/office/drawing/2014/main" id="{FD769A80-2F3F-4B10-A034-FDF841E5726B}"/>
              </a:ext>
            </a:extLst>
          </p:cNvPr>
          <p:cNvSpPr>
            <a:spLocks noGrp="1"/>
          </p:cNvSpPr>
          <p:nvPr>
            <p:ph type="sldNum" sz="quarter" idx="12"/>
          </p:nvPr>
        </p:nvSpPr>
        <p:spPr/>
        <p:txBody>
          <a:bodyPr/>
          <a:lstStyle/>
          <a:p>
            <a:fld id="{2BA2D6F2-13ED-478E-96FA-A53E81619061}" type="slidenum">
              <a:rPr lang="is-IS" smtClean="0"/>
              <a:t>‹#›</a:t>
            </a:fld>
            <a:endParaRPr lang="is-IS"/>
          </a:p>
        </p:txBody>
      </p:sp>
    </p:spTree>
    <p:extLst>
      <p:ext uri="{BB962C8B-B14F-4D97-AF65-F5344CB8AC3E}">
        <p14:creationId xmlns:p14="http://schemas.microsoft.com/office/powerpoint/2010/main" val="529576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59E4B-3D1D-4F2D-88A3-E70D43D0A68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s-IS"/>
          </a:p>
        </p:txBody>
      </p:sp>
      <p:sp>
        <p:nvSpPr>
          <p:cNvPr id="3" name="Text Placeholder 2">
            <a:extLst>
              <a:ext uri="{FF2B5EF4-FFF2-40B4-BE49-F238E27FC236}">
                <a16:creationId xmlns:a16="http://schemas.microsoft.com/office/drawing/2014/main" id="{A29773F4-EBA5-4AC6-80E5-5C9CF613BF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3B12995-7F15-4A55-BDBA-5695E2BFDD29}"/>
              </a:ext>
            </a:extLst>
          </p:cNvPr>
          <p:cNvSpPr>
            <a:spLocks noGrp="1"/>
          </p:cNvSpPr>
          <p:nvPr>
            <p:ph type="dt" sz="half" idx="10"/>
          </p:nvPr>
        </p:nvSpPr>
        <p:spPr/>
        <p:txBody>
          <a:bodyPr/>
          <a:lstStyle/>
          <a:p>
            <a:fld id="{53236FCE-E149-4E0B-9BCA-489726E39674}" type="datetimeFigureOut">
              <a:rPr lang="is-IS" smtClean="0"/>
              <a:t>14.5.2020</a:t>
            </a:fld>
            <a:endParaRPr lang="is-IS"/>
          </a:p>
        </p:txBody>
      </p:sp>
      <p:sp>
        <p:nvSpPr>
          <p:cNvPr id="5" name="Footer Placeholder 4">
            <a:extLst>
              <a:ext uri="{FF2B5EF4-FFF2-40B4-BE49-F238E27FC236}">
                <a16:creationId xmlns:a16="http://schemas.microsoft.com/office/drawing/2014/main" id="{405FD3BC-784E-4D13-BF1A-00269AC757E6}"/>
              </a:ext>
            </a:extLst>
          </p:cNvPr>
          <p:cNvSpPr>
            <a:spLocks noGrp="1"/>
          </p:cNvSpPr>
          <p:nvPr>
            <p:ph type="ftr" sz="quarter" idx="11"/>
          </p:nvPr>
        </p:nvSpPr>
        <p:spPr/>
        <p:txBody>
          <a:bodyPr/>
          <a:lstStyle/>
          <a:p>
            <a:endParaRPr lang="is-IS"/>
          </a:p>
        </p:txBody>
      </p:sp>
      <p:sp>
        <p:nvSpPr>
          <p:cNvPr id="6" name="Slide Number Placeholder 5">
            <a:extLst>
              <a:ext uri="{FF2B5EF4-FFF2-40B4-BE49-F238E27FC236}">
                <a16:creationId xmlns:a16="http://schemas.microsoft.com/office/drawing/2014/main" id="{26E8A978-D936-4474-8EEF-7C70D3E7A934}"/>
              </a:ext>
            </a:extLst>
          </p:cNvPr>
          <p:cNvSpPr>
            <a:spLocks noGrp="1"/>
          </p:cNvSpPr>
          <p:nvPr>
            <p:ph type="sldNum" sz="quarter" idx="12"/>
          </p:nvPr>
        </p:nvSpPr>
        <p:spPr/>
        <p:txBody>
          <a:bodyPr/>
          <a:lstStyle/>
          <a:p>
            <a:fld id="{2BA2D6F2-13ED-478E-96FA-A53E81619061}" type="slidenum">
              <a:rPr lang="is-IS" smtClean="0"/>
              <a:t>‹#›</a:t>
            </a:fld>
            <a:endParaRPr lang="is-IS"/>
          </a:p>
        </p:txBody>
      </p:sp>
    </p:spTree>
    <p:extLst>
      <p:ext uri="{BB962C8B-B14F-4D97-AF65-F5344CB8AC3E}">
        <p14:creationId xmlns:p14="http://schemas.microsoft.com/office/powerpoint/2010/main" val="3081365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8D1EB-0A6B-4F04-9DDB-0F5408AB7E4C}"/>
              </a:ext>
            </a:extLst>
          </p:cNvPr>
          <p:cNvSpPr>
            <a:spLocks noGrp="1"/>
          </p:cNvSpPr>
          <p:nvPr>
            <p:ph type="title"/>
          </p:nvPr>
        </p:nvSpPr>
        <p:spPr/>
        <p:txBody>
          <a:bodyPr/>
          <a:lstStyle/>
          <a:p>
            <a:r>
              <a:rPr lang="en-US"/>
              <a:t>Click to edit Master title style</a:t>
            </a:r>
            <a:endParaRPr lang="is-IS"/>
          </a:p>
        </p:txBody>
      </p:sp>
      <p:sp>
        <p:nvSpPr>
          <p:cNvPr id="3" name="Content Placeholder 2">
            <a:extLst>
              <a:ext uri="{FF2B5EF4-FFF2-40B4-BE49-F238E27FC236}">
                <a16:creationId xmlns:a16="http://schemas.microsoft.com/office/drawing/2014/main" id="{BB9F8C25-9D05-44A5-86CF-EFADB846DAC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Content Placeholder 3">
            <a:extLst>
              <a:ext uri="{FF2B5EF4-FFF2-40B4-BE49-F238E27FC236}">
                <a16:creationId xmlns:a16="http://schemas.microsoft.com/office/drawing/2014/main" id="{E508FAE0-EA70-4E49-B464-66151C664B6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5" name="Date Placeholder 4">
            <a:extLst>
              <a:ext uri="{FF2B5EF4-FFF2-40B4-BE49-F238E27FC236}">
                <a16:creationId xmlns:a16="http://schemas.microsoft.com/office/drawing/2014/main" id="{25669E9F-EF45-47EF-BC1E-7E7CCA0C35E7}"/>
              </a:ext>
            </a:extLst>
          </p:cNvPr>
          <p:cNvSpPr>
            <a:spLocks noGrp="1"/>
          </p:cNvSpPr>
          <p:nvPr>
            <p:ph type="dt" sz="half" idx="10"/>
          </p:nvPr>
        </p:nvSpPr>
        <p:spPr/>
        <p:txBody>
          <a:bodyPr/>
          <a:lstStyle/>
          <a:p>
            <a:fld id="{53236FCE-E149-4E0B-9BCA-489726E39674}" type="datetimeFigureOut">
              <a:rPr lang="is-IS" smtClean="0"/>
              <a:t>14.5.2020</a:t>
            </a:fld>
            <a:endParaRPr lang="is-IS"/>
          </a:p>
        </p:txBody>
      </p:sp>
      <p:sp>
        <p:nvSpPr>
          <p:cNvPr id="6" name="Footer Placeholder 5">
            <a:extLst>
              <a:ext uri="{FF2B5EF4-FFF2-40B4-BE49-F238E27FC236}">
                <a16:creationId xmlns:a16="http://schemas.microsoft.com/office/drawing/2014/main" id="{CC0E9AE2-6449-4B48-98B5-315D1DF92C60}"/>
              </a:ext>
            </a:extLst>
          </p:cNvPr>
          <p:cNvSpPr>
            <a:spLocks noGrp="1"/>
          </p:cNvSpPr>
          <p:nvPr>
            <p:ph type="ftr" sz="quarter" idx="11"/>
          </p:nvPr>
        </p:nvSpPr>
        <p:spPr/>
        <p:txBody>
          <a:bodyPr/>
          <a:lstStyle/>
          <a:p>
            <a:endParaRPr lang="is-IS"/>
          </a:p>
        </p:txBody>
      </p:sp>
      <p:sp>
        <p:nvSpPr>
          <p:cNvPr id="7" name="Slide Number Placeholder 6">
            <a:extLst>
              <a:ext uri="{FF2B5EF4-FFF2-40B4-BE49-F238E27FC236}">
                <a16:creationId xmlns:a16="http://schemas.microsoft.com/office/drawing/2014/main" id="{8C7159A1-5A08-496A-8154-A717EF5B3F3E}"/>
              </a:ext>
            </a:extLst>
          </p:cNvPr>
          <p:cNvSpPr>
            <a:spLocks noGrp="1"/>
          </p:cNvSpPr>
          <p:nvPr>
            <p:ph type="sldNum" sz="quarter" idx="12"/>
          </p:nvPr>
        </p:nvSpPr>
        <p:spPr/>
        <p:txBody>
          <a:bodyPr/>
          <a:lstStyle/>
          <a:p>
            <a:fld id="{2BA2D6F2-13ED-478E-96FA-A53E81619061}" type="slidenum">
              <a:rPr lang="is-IS" smtClean="0"/>
              <a:t>‹#›</a:t>
            </a:fld>
            <a:endParaRPr lang="is-IS"/>
          </a:p>
        </p:txBody>
      </p:sp>
    </p:spTree>
    <p:extLst>
      <p:ext uri="{BB962C8B-B14F-4D97-AF65-F5344CB8AC3E}">
        <p14:creationId xmlns:p14="http://schemas.microsoft.com/office/powerpoint/2010/main" val="2785247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7B84A-06D5-45FE-90DD-33E2E39E98ED}"/>
              </a:ext>
            </a:extLst>
          </p:cNvPr>
          <p:cNvSpPr>
            <a:spLocks noGrp="1"/>
          </p:cNvSpPr>
          <p:nvPr>
            <p:ph type="title"/>
          </p:nvPr>
        </p:nvSpPr>
        <p:spPr>
          <a:xfrm>
            <a:off x="839788" y="365125"/>
            <a:ext cx="10515600" cy="1325563"/>
          </a:xfrm>
        </p:spPr>
        <p:txBody>
          <a:bodyPr/>
          <a:lstStyle/>
          <a:p>
            <a:r>
              <a:rPr lang="en-US"/>
              <a:t>Click to edit Master title style</a:t>
            </a:r>
            <a:endParaRPr lang="is-IS"/>
          </a:p>
        </p:txBody>
      </p:sp>
      <p:sp>
        <p:nvSpPr>
          <p:cNvPr id="3" name="Text Placeholder 2">
            <a:extLst>
              <a:ext uri="{FF2B5EF4-FFF2-40B4-BE49-F238E27FC236}">
                <a16:creationId xmlns:a16="http://schemas.microsoft.com/office/drawing/2014/main" id="{13DB2422-029F-45F3-A2CF-1AE736DF3BA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E78E7A8-2E4D-496F-A47B-C9E24309606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5" name="Text Placeholder 4">
            <a:extLst>
              <a:ext uri="{FF2B5EF4-FFF2-40B4-BE49-F238E27FC236}">
                <a16:creationId xmlns:a16="http://schemas.microsoft.com/office/drawing/2014/main" id="{431825EC-4493-4BD4-BEF4-6DCBE4D967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CEEE3DD-BD15-4061-A2E9-6F2835D88B8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7" name="Date Placeholder 6">
            <a:extLst>
              <a:ext uri="{FF2B5EF4-FFF2-40B4-BE49-F238E27FC236}">
                <a16:creationId xmlns:a16="http://schemas.microsoft.com/office/drawing/2014/main" id="{D3989E04-2F37-44D8-A1F3-6AE13F2E8D4F}"/>
              </a:ext>
            </a:extLst>
          </p:cNvPr>
          <p:cNvSpPr>
            <a:spLocks noGrp="1"/>
          </p:cNvSpPr>
          <p:nvPr>
            <p:ph type="dt" sz="half" idx="10"/>
          </p:nvPr>
        </p:nvSpPr>
        <p:spPr/>
        <p:txBody>
          <a:bodyPr/>
          <a:lstStyle/>
          <a:p>
            <a:fld id="{53236FCE-E149-4E0B-9BCA-489726E39674}" type="datetimeFigureOut">
              <a:rPr lang="is-IS" smtClean="0"/>
              <a:t>14.5.2020</a:t>
            </a:fld>
            <a:endParaRPr lang="is-IS"/>
          </a:p>
        </p:txBody>
      </p:sp>
      <p:sp>
        <p:nvSpPr>
          <p:cNvPr id="8" name="Footer Placeholder 7">
            <a:extLst>
              <a:ext uri="{FF2B5EF4-FFF2-40B4-BE49-F238E27FC236}">
                <a16:creationId xmlns:a16="http://schemas.microsoft.com/office/drawing/2014/main" id="{DDF44982-42B6-4C7F-9C72-C480D931656E}"/>
              </a:ext>
            </a:extLst>
          </p:cNvPr>
          <p:cNvSpPr>
            <a:spLocks noGrp="1"/>
          </p:cNvSpPr>
          <p:nvPr>
            <p:ph type="ftr" sz="quarter" idx="11"/>
          </p:nvPr>
        </p:nvSpPr>
        <p:spPr/>
        <p:txBody>
          <a:bodyPr/>
          <a:lstStyle/>
          <a:p>
            <a:endParaRPr lang="is-IS"/>
          </a:p>
        </p:txBody>
      </p:sp>
      <p:sp>
        <p:nvSpPr>
          <p:cNvPr id="9" name="Slide Number Placeholder 8">
            <a:extLst>
              <a:ext uri="{FF2B5EF4-FFF2-40B4-BE49-F238E27FC236}">
                <a16:creationId xmlns:a16="http://schemas.microsoft.com/office/drawing/2014/main" id="{9CDBE58B-37E9-49AF-B894-1496C1C52B9D}"/>
              </a:ext>
            </a:extLst>
          </p:cNvPr>
          <p:cNvSpPr>
            <a:spLocks noGrp="1"/>
          </p:cNvSpPr>
          <p:nvPr>
            <p:ph type="sldNum" sz="quarter" idx="12"/>
          </p:nvPr>
        </p:nvSpPr>
        <p:spPr/>
        <p:txBody>
          <a:bodyPr/>
          <a:lstStyle/>
          <a:p>
            <a:fld id="{2BA2D6F2-13ED-478E-96FA-A53E81619061}" type="slidenum">
              <a:rPr lang="is-IS" smtClean="0"/>
              <a:t>‹#›</a:t>
            </a:fld>
            <a:endParaRPr lang="is-IS"/>
          </a:p>
        </p:txBody>
      </p:sp>
    </p:spTree>
    <p:extLst>
      <p:ext uri="{BB962C8B-B14F-4D97-AF65-F5344CB8AC3E}">
        <p14:creationId xmlns:p14="http://schemas.microsoft.com/office/powerpoint/2010/main" val="2256714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6C8A8-9E5E-494F-83C8-A1E5D6DBC67C}"/>
              </a:ext>
            </a:extLst>
          </p:cNvPr>
          <p:cNvSpPr>
            <a:spLocks noGrp="1"/>
          </p:cNvSpPr>
          <p:nvPr>
            <p:ph type="title"/>
          </p:nvPr>
        </p:nvSpPr>
        <p:spPr/>
        <p:txBody>
          <a:bodyPr/>
          <a:lstStyle/>
          <a:p>
            <a:r>
              <a:rPr lang="en-US"/>
              <a:t>Click to edit Master title style</a:t>
            </a:r>
            <a:endParaRPr lang="is-IS"/>
          </a:p>
        </p:txBody>
      </p:sp>
      <p:sp>
        <p:nvSpPr>
          <p:cNvPr id="3" name="Date Placeholder 2">
            <a:extLst>
              <a:ext uri="{FF2B5EF4-FFF2-40B4-BE49-F238E27FC236}">
                <a16:creationId xmlns:a16="http://schemas.microsoft.com/office/drawing/2014/main" id="{A0E83D2F-1E06-4A00-85B8-B2B501E3F2B4}"/>
              </a:ext>
            </a:extLst>
          </p:cNvPr>
          <p:cNvSpPr>
            <a:spLocks noGrp="1"/>
          </p:cNvSpPr>
          <p:nvPr>
            <p:ph type="dt" sz="half" idx="10"/>
          </p:nvPr>
        </p:nvSpPr>
        <p:spPr/>
        <p:txBody>
          <a:bodyPr/>
          <a:lstStyle/>
          <a:p>
            <a:fld id="{53236FCE-E149-4E0B-9BCA-489726E39674}" type="datetimeFigureOut">
              <a:rPr lang="is-IS" smtClean="0"/>
              <a:t>14.5.2020</a:t>
            </a:fld>
            <a:endParaRPr lang="is-IS"/>
          </a:p>
        </p:txBody>
      </p:sp>
      <p:sp>
        <p:nvSpPr>
          <p:cNvPr id="4" name="Footer Placeholder 3">
            <a:extLst>
              <a:ext uri="{FF2B5EF4-FFF2-40B4-BE49-F238E27FC236}">
                <a16:creationId xmlns:a16="http://schemas.microsoft.com/office/drawing/2014/main" id="{A29BF36A-646E-4A3A-A898-57DA0B056106}"/>
              </a:ext>
            </a:extLst>
          </p:cNvPr>
          <p:cNvSpPr>
            <a:spLocks noGrp="1"/>
          </p:cNvSpPr>
          <p:nvPr>
            <p:ph type="ftr" sz="quarter" idx="11"/>
          </p:nvPr>
        </p:nvSpPr>
        <p:spPr/>
        <p:txBody>
          <a:bodyPr/>
          <a:lstStyle/>
          <a:p>
            <a:endParaRPr lang="is-IS"/>
          </a:p>
        </p:txBody>
      </p:sp>
      <p:sp>
        <p:nvSpPr>
          <p:cNvPr id="5" name="Slide Number Placeholder 4">
            <a:extLst>
              <a:ext uri="{FF2B5EF4-FFF2-40B4-BE49-F238E27FC236}">
                <a16:creationId xmlns:a16="http://schemas.microsoft.com/office/drawing/2014/main" id="{423884AD-4168-4483-88AD-6F87DF92BDEB}"/>
              </a:ext>
            </a:extLst>
          </p:cNvPr>
          <p:cNvSpPr>
            <a:spLocks noGrp="1"/>
          </p:cNvSpPr>
          <p:nvPr>
            <p:ph type="sldNum" sz="quarter" idx="12"/>
          </p:nvPr>
        </p:nvSpPr>
        <p:spPr/>
        <p:txBody>
          <a:bodyPr/>
          <a:lstStyle/>
          <a:p>
            <a:fld id="{2BA2D6F2-13ED-478E-96FA-A53E81619061}" type="slidenum">
              <a:rPr lang="is-IS" smtClean="0"/>
              <a:t>‹#›</a:t>
            </a:fld>
            <a:endParaRPr lang="is-IS"/>
          </a:p>
        </p:txBody>
      </p:sp>
    </p:spTree>
    <p:extLst>
      <p:ext uri="{BB962C8B-B14F-4D97-AF65-F5344CB8AC3E}">
        <p14:creationId xmlns:p14="http://schemas.microsoft.com/office/powerpoint/2010/main" val="2870456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005440-C894-4B46-B81C-B6DC0A815D06}"/>
              </a:ext>
            </a:extLst>
          </p:cNvPr>
          <p:cNvSpPr>
            <a:spLocks noGrp="1"/>
          </p:cNvSpPr>
          <p:nvPr>
            <p:ph type="dt" sz="half" idx="10"/>
          </p:nvPr>
        </p:nvSpPr>
        <p:spPr/>
        <p:txBody>
          <a:bodyPr/>
          <a:lstStyle/>
          <a:p>
            <a:fld id="{53236FCE-E149-4E0B-9BCA-489726E39674}" type="datetimeFigureOut">
              <a:rPr lang="is-IS" smtClean="0"/>
              <a:t>14.5.2020</a:t>
            </a:fld>
            <a:endParaRPr lang="is-IS"/>
          </a:p>
        </p:txBody>
      </p:sp>
      <p:sp>
        <p:nvSpPr>
          <p:cNvPr id="3" name="Footer Placeholder 2">
            <a:extLst>
              <a:ext uri="{FF2B5EF4-FFF2-40B4-BE49-F238E27FC236}">
                <a16:creationId xmlns:a16="http://schemas.microsoft.com/office/drawing/2014/main" id="{A489112E-E272-4B3A-8873-3372E8C72842}"/>
              </a:ext>
            </a:extLst>
          </p:cNvPr>
          <p:cNvSpPr>
            <a:spLocks noGrp="1"/>
          </p:cNvSpPr>
          <p:nvPr>
            <p:ph type="ftr" sz="quarter" idx="11"/>
          </p:nvPr>
        </p:nvSpPr>
        <p:spPr/>
        <p:txBody>
          <a:bodyPr/>
          <a:lstStyle/>
          <a:p>
            <a:endParaRPr lang="is-IS"/>
          </a:p>
        </p:txBody>
      </p:sp>
      <p:sp>
        <p:nvSpPr>
          <p:cNvPr id="4" name="Slide Number Placeholder 3">
            <a:extLst>
              <a:ext uri="{FF2B5EF4-FFF2-40B4-BE49-F238E27FC236}">
                <a16:creationId xmlns:a16="http://schemas.microsoft.com/office/drawing/2014/main" id="{8A24A6F4-DE75-4F36-B652-03F574F62B48}"/>
              </a:ext>
            </a:extLst>
          </p:cNvPr>
          <p:cNvSpPr>
            <a:spLocks noGrp="1"/>
          </p:cNvSpPr>
          <p:nvPr>
            <p:ph type="sldNum" sz="quarter" idx="12"/>
          </p:nvPr>
        </p:nvSpPr>
        <p:spPr/>
        <p:txBody>
          <a:bodyPr/>
          <a:lstStyle/>
          <a:p>
            <a:fld id="{2BA2D6F2-13ED-478E-96FA-A53E81619061}" type="slidenum">
              <a:rPr lang="is-IS" smtClean="0"/>
              <a:t>‹#›</a:t>
            </a:fld>
            <a:endParaRPr lang="is-IS"/>
          </a:p>
        </p:txBody>
      </p:sp>
    </p:spTree>
    <p:extLst>
      <p:ext uri="{BB962C8B-B14F-4D97-AF65-F5344CB8AC3E}">
        <p14:creationId xmlns:p14="http://schemas.microsoft.com/office/powerpoint/2010/main" val="485622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048B7-F4B3-4218-9F7C-E95F3272F1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s-IS"/>
          </a:p>
        </p:txBody>
      </p:sp>
      <p:sp>
        <p:nvSpPr>
          <p:cNvPr id="3" name="Content Placeholder 2">
            <a:extLst>
              <a:ext uri="{FF2B5EF4-FFF2-40B4-BE49-F238E27FC236}">
                <a16:creationId xmlns:a16="http://schemas.microsoft.com/office/drawing/2014/main" id="{AEC9D8FA-021E-46FC-A7D0-20CBA73F793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Text Placeholder 3">
            <a:extLst>
              <a:ext uri="{FF2B5EF4-FFF2-40B4-BE49-F238E27FC236}">
                <a16:creationId xmlns:a16="http://schemas.microsoft.com/office/drawing/2014/main" id="{9FDFF8D2-3247-49A7-9D8E-DEAEA4FD3A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120F49-BD4A-4DD0-B160-D964A82A5139}"/>
              </a:ext>
            </a:extLst>
          </p:cNvPr>
          <p:cNvSpPr>
            <a:spLocks noGrp="1"/>
          </p:cNvSpPr>
          <p:nvPr>
            <p:ph type="dt" sz="half" idx="10"/>
          </p:nvPr>
        </p:nvSpPr>
        <p:spPr/>
        <p:txBody>
          <a:bodyPr/>
          <a:lstStyle/>
          <a:p>
            <a:fld id="{53236FCE-E149-4E0B-9BCA-489726E39674}" type="datetimeFigureOut">
              <a:rPr lang="is-IS" smtClean="0"/>
              <a:t>14.5.2020</a:t>
            </a:fld>
            <a:endParaRPr lang="is-IS"/>
          </a:p>
        </p:txBody>
      </p:sp>
      <p:sp>
        <p:nvSpPr>
          <p:cNvPr id="6" name="Footer Placeholder 5">
            <a:extLst>
              <a:ext uri="{FF2B5EF4-FFF2-40B4-BE49-F238E27FC236}">
                <a16:creationId xmlns:a16="http://schemas.microsoft.com/office/drawing/2014/main" id="{61121E5B-CC20-4499-A1E0-6EB30B6AD7C8}"/>
              </a:ext>
            </a:extLst>
          </p:cNvPr>
          <p:cNvSpPr>
            <a:spLocks noGrp="1"/>
          </p:cNvSpPr>
          <p:nvPr>
            <p:ph type="ftr" sz="quarter" idx="11"/>
          </p:nvPr>
        </p:nvSpPr>
        <p:spPr/>
        <p:txBody>
          <a:bodyPr/>
          <a:lstStyle/>
          <a:p>
            <a:endParaRPr lang="is-IS"/>
          </a:p>
        </p:txBody>
      </p:sp>
      <p:sp>
        <p:nvSpPr>
          <p:cNvPr id="7" name="Slide Number Placeholder 6">
            <a:extLst>
              <a:ext uri="{FF2B5EF4-FFF2-40B4-BE49-F238E27FC236}">
                <a16:creationId xmlns:a16="http://schemas.microsoft.com/office/drawing/2014/main" id="{EA75D45D-7F5C-4CC0-8E15-A2C07BFEBF4D}"/>
              </a:ext>
            </a:extLst>
          </p:cNvPr>
          <p:cNvSpPr>
            <a:spLocks noGrp="1"/>
          </p:cNvSpPr>
          <p:nvPr>
            <p:ph type="sldNum" sz="quarter" idx="12"/>
          </p:nvPr>
        </p:nvSpPr>
        <p:spPr/>
        <p:txBody>
          <a:bodyPr/>
          <a:lstStyle/>
          <a:p>
            <a:fld id="{2BA2D6F2-13ED-478E-96FA-A53E81619061}" type="slidenum">
              <a:rPr lang="is-IS" smtClean="0"/>
              <a:t>‹#›</a:t>
            </a:fld>
            <a:endParaRPr lang="is-IS"/>
          </a:p>
        </p:txBody>
      </p:sp>
    </p:spTree>
    <p:extLst>
      <p:ext uri="{BB962C8B-B14F-4D97-AF65-F5344CB8AC3E}">
        <p14:creationId xmlns:p14="http://schemas.microsoft.com/office/powerpoint/2010/main" val="1973194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D9EE1-BBC8-4FC9-B381-0A17D713CC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s-IS"/>
          </a:p>
        </p:txBody>
      </p:sp>
      <p:sp>
        <p:nvSpPr>
          <p:cNvPr id="3" name="Picture Placeholder 2">
            <a:extLst>
              <a:ext uri="{FF2B5EF4-FFF2-40B4-BE49-F238E27FC236}">
                <a16:creationId xmlns:a16="http://schemas.microsoft.com/office/drawing/2014/main" id="{B7C265E6-D35D-4EBF-9287-2A2139747F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s-IS"/>
          </a:p>
        </p:txBody>
      </p:sp>
      <p:sp>
        <p:nvSpPr>
          <p:cNvPr id="4" name="Text Placeholder 3">
            <a:extLst>
              <a:ext uri="{FF2B5EF4-FFF2-40B4-BE49-F238E27FC236}">
                <a16:creationId xmlns:a16="http://schemas.microsoft.com/office/drawing/2014/main" id="{13EBA66C-5F95-4044-B7E9-6FBB0FD1F4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74BEF8-1B93-4B45-85BE-B65A2B867BA2}"/>
              </a:ext>
            </a:extLst>
          </p:cNvPr>
          <p:cNvSpPr>
            <a:spLocks noGrp="1"/>
          </p:cNvSpPr>
          <p:nvPr>
            <p:ph type="dt" sz="half" idx="10"/>
          </p:nvPr>
        </p:nvSpPr>
        <p:spPr/>
        <p:txBody>
          <a:bodyPr/>
          <a:lstStyle/>
          <a:p>
            <a:fld id="{53236FCE-E149-4E0B-9BCA-489726E39674}" type="datetimeFigureOut">
              <a:rPr lang="is-IS" smtClean="0"/>
              <a:t>14.5.2020</a:t>
            </a:fld>
            <a:endParaRPr lang="is-IS"/>
          </a:p>
        </p:txBody>
      </p:sp>
      <p:sp>
        <p:nvSpPr>
          <p:cNvPr id="6" name="Footer Placeholder 5">
            <a:extLst>
              <a:ext uri="{FF2B5EF4-FFF2-40B4-BE49-F238E27FC236}">
                <a16:creationId xmlns:a16="http://schemas.microsoft.com/office/drawing/2014/main" id="{B46E09DF-F71D-432F-A4D7-34A3604E3C89}"/>
              </a:ext>
            </a:extLst>
          </p:cNvPr>
          <p:cNvSpPr>
            <a:spLocks noGrp="1"/>
          </p:cNvSpPr>
          <p:nvPr>
            <p:ph type="ftr" sz="quarter" idx="11"/>
          </p:nvPr>
        </p:nvSpPr>
        <p:spPr/>
        <p:txBody>
          <a:bodyPr/>
          <a:lstStyle/>
          <a:p>
            <a:endParaRPr lang="is-IS"/>
          </a:p>
        </p:txBody>
      </p:sp>
      <p:sp>
        <p:nvSpPr>
          <p:cNvPr id="7" name="Slide Number Placeholder 6">
            <a:extLst>
              <a:ext uri="{FF2B5EF4-FFF2-40B4-BE49-F238E27FC236}">
                <a16:creationId xmlns:a16="http://schemas.microsoft.com/office/drawing/2014/main" id="{21202BA8-058A-4552-B467-CDAB004DBE07}"/>
              </a:ext>
            </a:extLst>
          </p:cNvPr>
          <p:cNvSpPr>
            <a:spLocks noGrp="1"/>
          </p:cNvSpPr>
          <p:nvPr>
            <p:ph type="sldNum" sz="quarter" idx="12"/>
          </p:nvPr>
        </p:nvSpPr>
        <p:spPr/>
        <p:txBody>
          <a:bodyPr/>
          <a:lstStyle/>
          <a:p>
            <a:fld id="{2BA2D6F2-13ED-478E-96FA-A53E81619061}" type="slidenum">
              <a:rPr lang="is-IS" smtClean="0"/>
              <a:t>‹#›</a:t>
            </a:fld>
            <a:endParaRPr lang="is-IS"/>
          </a:p>
        </p:txBody>
      </p:sp>
    </p:spTree>
    <p:extLst>
      <p:ext uri="{BB962C8B-B14F-4D97-AF65-F5344CB8AC3E}">
        <p14:creationId xmlns:p14="http://schemas.microsoft.com/office/powerpoint/2010/main" val="699375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A1FA27-C7B9-4DBC-9A95-98AF7948AA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s-IS"/>
          </a:p>
        </p:txBody>
      </p:sp>
      <p:sp>
        <p:nvSpPr>
          <p:cNvPr id="3" name="Text Placeholder 2">
            <a:extLst>
              <a:ext uri="{FF2B5EF4-FFF2-40B4-BE49-F238E27FC236}">
                <a16:creationId xmlns:a16="http://schemas.microsoft.com/office/drawing/2014/main" id="{D458DC68-9F5E-41A1-91F7-D43029EEB6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Date Placeholder 3">
            <a:extLst>
              <a:ext uri="{FF2B5EF4-FFF2-40B4-BE49-F238E27FC236}">
                <a16:creationId xmlns:a16="http://schemas.microsoft.com/office/drawing/2014/main" id="{248C1151-8CE7-4099-AE2F-AD1D55AC537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236FCE-E149-4E0B-9BCA-489726E39674}" type="datetimeFigureOut">
              <a:rPr lang="is-IS" smtClean="0"/>
              <a:t>14.5.2020</a:t>
            </a:fld>
            <a:endParaRPr lang="is-IS"/>
          </a:p>
        </p:txBody>
      </p:sp>
      <p:sp>
        <p:nvSpPr>
          <p:cNvPr id="5" name="Footer Placeholder 4">
            <a:extLst>
              <a:ext uri="{FF2B5EF4-FFF2-40B4-BE49-F238E27FC236}">
                <a16:creationId xmlns:a16="http://schemas.microsoft.com/office/drawing/2014/main" id="{4DD02A2E-06BF-486C-9DB4-907C5EAB48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s-IS"/>
          </a:p>
        </p:txBody>
      </p:sp>
      <p:sp>
        <p:nvSpPr>
          <p:cNvPr id="6" name="Slide Number Placeholder 5">
            <a:extLst>
              <a:ext uri="{FF2B5EF4-FFF2-40B4-BE49-F238E27FC236}">
                <a16:creationId xmlns:a16="http://schemas.microsoft.com/office/drawing/2014/main" id="{B499035E-54A7-46C0-8B09-8995CF7495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A2D6F2-13ED-478E-96FA-A53E81619061}" type="slidenum">
              <a:rPr lang="is-IS" smtClean="0"/>
              <a:t>‹#›</a:t>
            </a:fld>
            <a:endParaRPr lang="is-IS"/>
          </a:p>
        </p:txBody>
      </p:sp>
    </p:spTree>
    <p:extLst>
      <p:ext uri="{BB962C8B-B14F-4D97-AF65-F5344CB8AC3E}">
        <p14:creationId xmlns:p14="http://schemas.microsoft.com/office/powerpoint/2010/main" val="8669709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s-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hyperlink" Target="http://www.google.is/url?sa=i&amp;rct=j&amp;q=&amp;esrc=s&amp;source=images&amp;cd=&amp;cad=rja&amp;uact=8&amp;docid=FFCbgTXvVZfuqM&amp;tbnid=UIjcPzRHiHAxgM:&amp;ved=0CAUQjRw&amp;url=http://www.archiexpo.com/prod/artimex-sport/football-goals-64042-268162.html&amp;ei=2_RcU7fsJoaj0QXHy4DYAg&amp;psig=AFQjCNFkE7bvYUMpIOcABqoi8Wf98z5jcA&amp;ust=1398687175534499"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8">
            <a:extLst>
              <a:ext uri="{FF2B5EF4-FFF2-40B4-BE49-F238E27FC236}">
                <a16:creationId xmlns:a16="http://schemas.microsoft.com/office/drawing/2014/main" id="{7905BA41-EE6E-4F80-8636-447F22DD72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D5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7377D29-37C1-413D-82AC-4287AFDDA034}"/>
              </a:ext>
            </a:extLst>
          </p:cNvPr>
          <p:cNvSpPr>
            <a:spLocks noGrp="1"/>
          </p:cNvSpPr>
          <p:nvPr>
            <p:ph type="ctrTitle"/>
          </p:nvPr>
        </p:nvSpPr>
        <p:spPr>
          <a:xfrm>
            <a:off x="1848465" y="3298722"/>
            <a:ext cx="8495070" cy="1784402"/>
          </a:xfrm>
        </p:spPr>
        <p:txBody>
          <a:bodyPr anchor="b">
            <a:normAutofit/>
          </a:bodyPr>
          <a:lstStyle/>
          <a:p>
            <a:r>
              <a:rPr lang="is-IS" dirty="0">
                <a:solidFill>
                  <a:srgbClr val="FFFFFF"/>
                </a:solidFill>
              </a:rPr>
              <a:t>Aðstoðardómarinn</a:t>
            </a:r>
          </a:p>
        </p:txBody>
      </p:sp>
      <p:sp>
        <p:nvSpPr>
          <p:cNvPr id="3" name="Subtitle 2">
            <a:extLst>
              <a:ext uri="{FF2B5EF4-FFF2-40B4-BE49-F238E27FC236}">
                <a16:creationId xmlns:a16="http://schemas.microsoft.com/office/drawing/2014/main" id="{7CD087B3-003F-48D0-B381-F4E214C59125}"/>
              </a:ext>
            </a:extLst>
          </p:cNvPr>
          <p:cNvSpPr>
            <a:spLocks noGrp="1"/>
          </p:cNvSpPr>
          <p:nvPr>
            <p:ph type="subTitle" idx="1"/>
          </p:nvPr>
        </p:nvSpPr>
        <p:spPr>
          <a:xfrm>
            <a:off x="1848465" y="5258851"/>
            <a:ext cx="8495070" cy="904005"/>
          </a:xfrm>
        </p:spPr>
        <p:txBody>
          <a:bodyPr>
            <a:normAutofit/>
          </a:bodyPr>
          <a:lstStyle/>
          <a:p>
            <a:endParaRPr lang="is-IS">
              <a:solidFill>
                <a:srgbClr val="FFFFFF"/>
              </a:solidFill>
            </a:endParaRPr>
          </a:p>
          <a:p>
            <a:endParaRPr lang="is-IS">
              <a:solidFill>
                <a:srgbClr val="FFFFFF"/>
              </a:solidFill>
            </a:endParaRPr>
          </a:p>
        </p:txBody>
      </p:sp>
      <p:sp>
        <p:nvSpPr>
          <p:cNvPr id="16" name="Oval 10">
            <a:extLst>
              <a:ext uri="{FF2B5EF4-FFF2-40B4-BE49-F238E27FC236}">
                <a16:creationId xmlns:a16="http://schemas.microsoft.com/office/drawing/2014/main" id="{CD7549B2-EE05-4558-8C64-AC46755F2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25914" y="889251"/>
            <a:ext cx="2140172" cy="2140172"/>
          </a:xfrm>
          <a:prstGeom prst="ellipse">
            <a:avLst/>
          </a:prstGeom>
          <a:solidFill>
            <a:srgbClr val="FFFFFF"/>
          </a:solidFill>
          <a:ln w="19050">
            <a:solidFill>
              <a:srgbClr val="005B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picture containing drawing, clock&#10;&#10;Description automatically generated">
            <a:extLst>
              <a:ext uri="{FF2B5EF4-FFF2-40B4-BE49-F238E27FC236}">
                <a16:creationId xmlns:a16="http://schemas.microsoft.com/office/drawing/2014/main" id="{05547BB5-8FF8-4D61-AA06-4FE1EBA059BB}"/>
              </a:ext>
            </a:extLst>
          </p:cNvPr>
          <p:cNvPicPr>
            <a:picLocks noChangeAspect="1"/>
          </p:cNvPicPr>
          <p:nvPr/>
        </p:nvPicPr>
        <p:blipFill>
          <a:blip r:embed="rId2"/>
          <a:stretch>
            <a:fillRect/>
          </a:stretch>
        </p:blipFill>
        <p:spPr>
          <a:xfrm>
            <a:off x="5337115" y="1638709"/>
            <a:ext cx="1517772" cy="641258"/>
          </a:xfrm>
          <a:prstGeom prst="rect">
            <a:avLst/>
          </a:prstGeom>
        </p:spPr>
      </p:pic>
    </p:spTree>
    <p:extLst>
      <p:ext uri="{BB962C8B-B14F-4D97-AF65-F5344CB8AC3E}">
        <p14:creationId xmlns:p14="http://schemas.microsoft.com/office/powerpoint/2010/main" val="7737114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02F3C71-C981-4614-98EA-D6C494F809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3" y="321176"/>
            <a:ext cx="717424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8DA24C-C870-479D-AD9B-32ED282ACA2D}"/>
              </a:ext>
            </a:extLst>
          </p:cNvPr>
          <p:cNvSpPr>
            <a:spLocks noGrp="1"/>
          </p:cNvSpPr>
          <p:nvPr>
            <p:ph type="title"/>
          </p:nvPr>
        </p:nvSpPr>
        <p:spPr>
          <a:xfrm>
            <a:off x="821516" y="640263"/>
            <a:ext cx="6204984" cy="1344975"/>
          </a:xfrm>
        </p:spPr>
        <p:txBody>
          <a:bodyPr>
            <a:normAutofit/>
          </a:bodyPr>
          <a:lstStyle/>
          <a:p>
            <a:r>
              <a:rPr lang="is-IS" sz="4000" dirty="0"/>
              <a:t>Leikbrot</a:t>
            </a:r>
          </a:p>
        </p:txBody>
      </p:sp>
      <p:sp>
        <p:nvSpPr>
          <p:cNvPr id="3" name="Content Placeholder 2">
            <a:extLst>
              <a:ext uri="{FF2B5EF4-FFF2-40B4-BE49-F238E27FC236}">
                <a16:creationId xmlns:a16="http://schemas.microsoft.com/office/drawing/2014/main" id="{AB31C0C4-C452-4F85-979E-90E3D79ADA49}"/>
              </a:ext>
            </a:extLst>
          </p:cNvPr>
          <p:cNvSpPr>
            <a:spLocks noGrp="1"/>
          </p:cNvSpPr>
          <p:nvPr>
            <p:ph idx="1"/>
          </p:nvPr>
        </p:nvSpPr>
        <p:spPr>
          <a:xfrm>
            <a:off x="821515" y="2121762"/>
            <a:ext cx="6204984" cy="3626917"/>
          </a:xfrm>
        </p:spPr>
        <p:txBody>
          <a:bodyPr>
            <a:normAutofit/>
          </a:bodyPr>
          <a:lstStyle/>
          <a:p>
            <a:r>
              <a:rPr lang="is-IS" sz="2200"/>
              <a:t>Upp með „rétta hendi“ (vinstri: sóknarbrot, hægri: varnarbrot) og veifið með úlnlið og svo í bendingu (30-40°) </a:t>
            </a:r>
          </a:p>
          <a:p>
            <a:r>
              <a:rPr lang="is-IS" sz="2200"/>
              <a:t>Mismunandi ákefð eftir eðli brots (líkt og D notar flautuna)</a:t>
            </a:r>
          </a:p>
          <a:p>
            <a:r>
              <a:rPr lang="is-IS" sz="2200"/>
              <a:t>Hafið í huga staðsetningu D og ekki taka of ítrekað „stuðningsflöggun“.  Það getur snúist upp í andhverfu sína. </a:t>
            </a:r>
          </a:p>
          <a:p>
            <a:r>
              <a:rPr lang="is-IS" sz="2200"/>
              <a:t>Ræðið við D hvar hann vill að þið takið frumkvæði og mögulega svæðisskiptingu í föstum leikatriðum.</a:t>
            </a:r>
          </a:p>
          <a:p>
            <a:pPr lvl="0"/>
            <a:endParaRPr lang="is-IS" sz="2200"/>
          </a:p>
          <a:p>
            <a:endParaRPr lang="is-IS" sz="2200"/>
          </a:p>
        </p:txBody>
      </p:sp>
      <p:pic>
        <p:nvPicPr>
          <p:cNvPr id="4" name="Picture 3" descr="A picture containing drawing, clock&#10;&#10;Description automatically generated">
            <a:extLst>
              <a:ext uri="{FF2B5EF4-FFF2-40B4-BE49-F238E27FC236}">
                <a16:creationId xmlns:a16="http://schemas.microsoft.com/office/drawing/2014/main" id="{8EEBCF72-8116-4FA9-BACC-B3B7B4509DBC}"/>
              </a:ext>
            </a:extLst>
          </p:cNvPr>
          <p:cNvPicPr>
            <a:picLocks noChangeAspect="1"/>
          </p:cNvPicPr>
          <p:nvPr/>
        </p:nvPicPr>
        <p:blipFill>
          <a:blip r:embed="rId2"/>
          <a:stretch>
            <a:fillRect/>
          </a:stretch>
        </p:blipFill>
        <p:spPr>
          <a:xfrm>
            <a:off x="7829551" y="595950"/>
            <a:ext cx="4042409" cy="1707918"/>
          </a:xfrm>
          <a:prstGeom prst="rect">
            <a:avLst/>
          </a:prstGeom>
        </p:spPr>
      </p:pic>
      <p:pic>
        <p:nvPicPr>
          <p:cNvPr id="7" name="Picture 2" descr="C:\00-GUNNI-PRIVAT\2010-14_KSI\2014 - FLAGTÆKNI OG STÍLL AD\AD BENDINGAR 2.jpg">
            <a:extLst>
              <a:ext uri="{FF2B5EF4-FFF2-40B4-BE49-F238E27FC236}">
                <a16:creationId xmlns:a16="http://schemas.microsoft.com/office/drawing/2014/main" id="{E98B4637-3E91-40C9-B663-1804A835BA0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7182" b="12075"/>
          <a:stretch/>
        </p:blipFill>
        <p:spPr bwMode="auto">
          <a:xfrm>
            <a:off x="7829551" y="3157979"/>
            <a:ext cx="4042410" cy="2507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899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2B886CF-D3D5-4CDE-A0D0-35994223D8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4F93EA3-4F10-4FED-8377-6E31B069E4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E0CA85A-9E87-456B-88AA-8A43C4A4D7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2376" y="891540"/>
            <a:ext cx="6100192" cy="5071110"/>
          </a:xfrm>
          <a:prstGeom prst="rect">
            <a:avLst/>
          </a:prstGeom>
          <a:solidFill>
            <a:schemeClr val="tx1">
              <a:lumMod val="50000"/>
              <a:lumOff val="5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8DA24C-C870-479D-AD9B-32ED282ACA2D}"/>
              </a:ext>
            </a:extLst>
          </p:cNvPr>
          <p:cNvSpPr>
            <a:spLocks noGrp="1"/>
          </p:cNvSpPr>
          <p:nvPr>
            <p:ph type="title"/>
          </p:nvPr>
        </p:nvSpPr>
        <p:spPr>
          <a:xfrm>
            <a:off x="1078752" y="1054121"/>
            <a:ext cx="5067537" cy="1184112"/>
          </a:xfrm>
        </p:spPr>
        <p:txBody>
          <a:bodyPr>
            <a:normAutofit/>
          </a:bodyPr>
          <a:lstStyle/>
          <a:p>
            <a:r>
              <a:rPr lang="is-IS" sz="4000" dirty="0"/>
              <a:t>Rangstaða</a:t>
            </a:r>
          </a:p>
        </p:txBody>
      </p:sp>
      <p:sp>
        <p:nvSpPr>
          <p:cNvPr id="3" name="Content Placeholder 2">
            <a:extLst>
              <a:ext uri="{FF2B5EF4-FFF2-40B4-BE49-F238E27FC236}">
                <a16:creationId xmlns:a16="http://schemas.microsoft.com/office/drawing/2014/main" id="{AB31C0C4-C452-4F85-979E-90E3D79ADA49}"/>
              </a:ext>
            </a:extLst>
          </p:cNvPr>
          <p:cNvSpPr>
            <a:spLocks noGrp="1"/>
          </p:cNvSpPr>
          <p:nvPr>
            <p:ph idx="1"/>
          </p:nvPr>
        </p:nvSpPr>
        <p:spPr>
          <a:xfrm>
            <a:off x="1078992" y="2399100"/>
            <a:ext cx="5067294" cy="3400968"/>
          </a:xfrm>
        </p:spPr>
        <p:txBody>
          <a:bodyPr>
            <a:normAutofit/>
          </a:bodyPr>
          <a:lstStyle/>
          <a:p>
            <a:r>
              <a:rPr lang="is-IS" sz="1700" dirty="0"/>
              <a:t>Upp með flagg í hægri hönd (betri sýn á völlinn og D)</a:t>
            </a:r>
          </a:p>
          <a:p>
            <a:r>
              <a:rPr lang="is-IS" sz="1700" dirty="0"/>
              <a:t>Bíða eftir flauti og svo ákveðið niður í staðsetningu. Ef aukaspyrnan er tekin hratt á réttum stað, þá snöggir í stöðu. </a:t>
            </a:r>
          </a:p>
          <a:p>
            <a:r>
              <a:rPr lang="is-IS" sz="1700" dirty="0"/>
              <a:t>Staðsetning: lárétt og 30-40° upp og niður frá láréttu</a:t>
            </a:r>
          </a:p>
          <a:p>
            <a:r>
              <a:rPr lang="is-IS" sz="1700" dirty="0"/>
              <a:t>Bíða með flagg í staðsetningu ef þú ert rétt staðsettur annars niður og vera ekki of stífur á staðsetningu (D oftast í betri aðstöðu).</a:t>
            </a:r>
          </a:p>
          <a:p>
            <a:r>
              <a:rPr lang="is-IS" sz="1700" dirty="0"/>
              <a:t>Forðist „hundinn“ því þið tapið hraða … UEFA vill ekki sjá slík merki.</a:t>
            </a:r>
          </a:p>
          <a:p>
            <a:endParaRPr lang="is-IS" sz="1700" dirty="0"/>
          </a:p>
        </p:txBody>
      </p:sp>
      <p:pic>
        <p:nvPicPr>
          <p:cNvPr id="7" name="Picture 2" descr="C:\00-GUNNI-PRIVAT\2010-14_KSI\2014 - FLAGTÆKNI OG STÍLL AD\AD BENDINGAR 2.jpg">
            <a:extLst>
              <a:ext uri="{FF2B5EF4-FFF2-40B4-BE49-F238E27FC236}">
                <a16:creationId xmlns:a16="http://schemas.microsoft.com/office/drawing/2014/main" id="{5D7C7AF5-EA62-4C64-9844-30D7DA2D6F5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115" b="50377"/>
          <a:stretch/>
        </p:blipFill>
        <p:spPr bwMode="auto">
          <a:xfrm>
            <a:off x="7544944" y="1054121"/>
            <a:ext cx="4017634" cy="2245259"/>
          </a:xfrm>
          <a:prstGeom prst="rect">
            <a:avLst/>
          </a:prstGeom>
          <a:noFill/>
          <a:effectLst>
            <a:outerShdw blurRad="406400" dist="317500" dir="5400000" sx="89000" sy="8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pic>
        <p:nvPicPr>
          <p:cNvPr id="4" name="Picture 3" descr="A picture containing drawing, clock&#10;&#10;Description automatically generated">
            <a:extLst>
              <a:ext uri="{FF2B5EF4-FFF2-40B4-BE49-F238E27FC236}">
                <a16:creationId xmlns:a16="http://schemas.microsoft.com/office/drawing/2014/main" id="{8EEBCF72-8116-4FA9-BACC-B3B7B4509DBC}"/>
              </a:ext>
            </a:extLst>
          </p:cNvPr>
          <p:cNvPicPr>
            <a:picLocks noChangeAspect="1"/>
          </p:cNvPicPr>
          <p:nvPr/>
        </p:nvPicPr>
        <p:blipFill>
          <a:blip r:embed="rId3"/>
          <a:stretch>
            <a:fillRect/>
          </a:stretch>
        </p:blipFill>
        <p:spPr>
          <a:xfrm>
            <a:off x="7545250" y="3926580"/>
            <a:ext cx="4017634" cy="1697450"/>
          </a:xfrm>
          <a:prstGeom prst="rect">
            <a:avLst/>
          </a:prstGeom>
          <a:effectLst>
            <a:outerShdw blurRad="406400" dist="317500" dir="5400000" sx="89000" sy="89000" rotWithShape="0">
              <a:prstClr val="black">
                <a:alpha val="15000"/>
              </a:prstClr>
            </a:outerShdw>
          </a:effectLst>
        </p:spPr>
      </p:pic>
    </p:spTree>
    <p:extLst>
      <p:ext uri="{BB962C8B-B14F-4D97-AF65-F5344CB8AC3E}">
        <p14:creationId xmlns:p14="http://schemas.microsoft.com/office/powerpoint/2010/main" val="18195735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DA24C-C870-479D-AD9B-32ED282ACA2D}"/>
              </a:ext>
            </a:extLst>
          </p:cNvPr>
          <p:cNvSpPr>
            <a:spLocks noGrp="1"/>
          </p:cNvSpPr>
          <p:nvPr>
            <p:ph type="title"/>
          </p:nvPr>
        </p:nvSpPr>
        <p:spPr>
          <a:xfrm>
            <a:off x="1136428" y="627564"/>
            <a:ext cx="7474172" cy="1325563"/>
          </a:xfrm>
        </p:spPr>
        <p:txBody>
          <a:bodyPr>
            <a:normAutofit/>
          </a:bodyPr>
          <a:lstStyle/>
          <a:p>
            <a:r>
              <a:rPr lang="is-IS"/>
              <a:t>Brot innan / utan vítateigs</a:t>
            </a:r>
          </a:p>
        </p:txBody>
      </p:sp>
      <p:sp>
        <p:nvSpPr>
          <p:cNvPr id="3" name="Content Placeholder 2">
            <a:extLst>
              <a:ext uri="{FF2B5EF4-FFF2-40B4-BE49-F238E27FC236}">
                <a16:creationId xmlns:a16="http://schemas.microsoft.com/office/drawing/2014/main" id="{AB31C0C4-C452-4F85-979E-90E3D79ADA49}"/>
              </a:ext>
            </a:extLst>
          </p:cNvPr>
          <p:cNvSpPr>
            <a:spLocks noGrp="1"/>
          </p:cNvSpPr>
          <p:nvPr>
            <p:ph idx="1"/>
          </p:nvPr>
        </p:nvSpPr>
        <p:spPr>
          <a:xfrm>
            <a:off x="1136429" y="2278173"/>
            <a:ext cx="6467867" cy="3450613"/>
          </a:xfrm>
        </p:spPr>
        <p:txBody>
          <a:bodyPr anchor="ctr">
            <a:normAutofit/>
          </a:bodyPr>
          <a:lstStyle/>
          <a:p>
            <a:r>
              <a:rPr lang="is-IS" sz="1500"/>
              <a:t>AD dæmir brot:</a:t>
            </a:r>
          </a:p>
          <a:p>
            <a:pPr lvl="1"/>
            <a:r>
              <a:rPr lang="is-IS" sz="1500"/>
              <a:t>Víti: Veifa leikbrot með hægri og færa sig greinilega niður að hornfána.  Ganga svo rösklega frá hornfána með flagg í vinstri hendi að vítateig. </a:t>
            </a:r>
          </a:p>
          <a:p>
            <a:pPr lvl="1"/>
            <a:r>
              <a:rPr lang="is-IS" sz="1500"/>
              <a:t>Utan: Veifa leikbrot með hægri og sýna áttina og færa sig svo greinilega í línu við brotstað (utan við teig). Flagg í vinstri.</a:t>
            </a:r>
          </a:p>
          <a:p>
            <a:r>
              <a:rPr lang="is-IS" sz="1500"/>
              <a:t>D dæmir brot:</a:t>
            </a:r>
          </a:p>
          <a:p>
            <a:pPr lvl="1"/>
            <a:r>
              <a:rPr lang="is-IS" sz="1500"/>
              <a:t>Víti: Færa sig greinilega niður að hornfána.  Ganga svo rösklega frá hornfána með flagg í vinstri hendi að vítateig. </a:t>
            </a:r>
          </a:p>
          <a:p>
            <a:pPr lvl="1"/>
            <a:r>
              <a:rPr lang="is-IS" sz="1500"/>
              <a:t>Utan: Færa sig greinilega í línu við brotstað (utan við teig) og lyfta flagginu ef þörf er á.  Setja flaggið í vinstri hönd og lyfta því örlítið frá líkama.</a:t>
            </a:r>
          </a:p>
          <a:p>
            <a:r>
              <a:rPr lang="is-IS" sz="1500"/>
              <a:t>Ef þú veist ekki hvort það er fyrir innan eða utan haltu þá stöðu þinni án bendinga… það er ekki gott en klárlega betra en að giska.</a:t>
            </a:r>
          </a:p>
          <a:p>
            <a:endParaRPr lang="is-IS" sz="1500"/>
          </a:p>
        </p:txBody>
      </p:sp>
      <p:sp>
        <p:nvSpPr>
          <p:cNvPr id="9"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4D5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005B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drawing, clock&#10;&#10;Description automatically generated">
            <a:extLst>
              <a:ext uri="{FF2B5EF4-FFF2-40B4-BE49-F238E27FC236}">
                <a16:creationId xmlns:a16="http://schemas.microsoft.com/office/drawing/2014/main" id="{8EEBCF72-8116-4FA9-BACC-B3B7B4509DBC}"/>
              </a:ext>
            </a:extLst>
          </p:cNvPr>
          <p:cNvPicPr>
            <a:picLocks noChangeAspect="1"/>
          </p:cNvPicPr>
          <p:nvPr/>
        </p:nvPicPr>
        <p:blipFill>
          <a:blip r:embed="rId2"/>
          <a:stretch>
            <a:fillRect/>
          </a:stretch>
        </p:blipFill>
        <p:spPr>
          <a:xfrm>
            <a:off x="9254442" y="3120134"/>
            <a:ext cx="1462088" cy="617732"/>
          </a:xfrm>
          <a:prstGeom prst="rect">
            <a:avLst/>
          </a:prstGeom>
        </p:spPr>
      </p:pic>
    </p:spTree>
    <p:extLst>
      <p:ext uri="{BB962C8B-B14F-4D97-AF65-F5344CB8AC3E}">
        <p14:creationId xmlns:p14="http://schemas.microsoft.com/office/powerpoint/2010/main" val="27397820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2B886CF-D3D5-4CDE-A0D0-35994223D8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4F93EA3-4F10-4FED-8377-6E31B069E4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E0CA85A-9E87-456B-88AA-8A43C4A4D7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2376" y="891540"/>
            <a:ext cx="6100192" cy="5071110"/>
          </a:xfrm>
          <a:prstGeom prst="rect">
            <a:avLst/>
          </a:prstGeom>
          <a:solidFill>
            <a:schemeClr val="tx1">
              <a:lumMod val="50000"/>
              <a:lumOff val="5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8DA24C-C870-479D-AD9B-32ED282ACA2D}"/>
              </a:ext>
            </a:extLst>
          </p:cNvPr>
          <p:cNvSpPr>
            <a:spLocks noGrp="1"/>
          </p:cNvSpPr>
          <p:nvPr>
            <p:ph type="title"/>
          </p:nvPr>
        </p:nvSpPr>
        <p:spPr>
          <a:xfrm>
            <a:off x="1078752" y="1054121"/>
            <a:ext cx="5067537" cy="1184112"/>
          </a:xfrm>
        </p:spPr>
        <p:txBody>
          <a:bodyPr>
            <a:normAutofit/>
          </a:bodyPr>
          <a:lstStyle/>
          <a:p>
            <a:r>
              <a:rPr lang="is-IS" sz="3700"/>
              <a:t>Staðsetning í Vítaspyrnu</a:t>
            </a:r>
          </a:p>
        </p:txBody>
      </p:sp>
      <p:sp>
        <p:nvSpPr>
          <p:cNvPr id="3" name="Content Placeholder 2">
            <a:extLst>
              <a:ext uri="{FF2B5EF4-FFF2-40B4-BE49-F238E27FC236}">
                <a16:creationId xmlns:a16="http://schemas.microsoft.com/office/drawing/2014/main" id="{AB31C0C4-C452-4F85-979E-90E3D79ADA49}"/>
              </a:ext>
            </a:extLst>
          </p:cNvPr>
          <p:cNvSpPr>
            <a:spLocks noGrp="1"/>
          </p:cNvSpPr>
          <p:nvPr>
            <p:ph idx="1"/>
          </p:nvPr>
        </p:nvSpPr>
        <p:spPr>
          <a:xfrm>
            <a:off x="1078992" y="2399100"/>
            <a:ext cx="5067294" cy="3400968"/>
          </a:xfrm>
        </p:spPr>
        <p:txBody>
          <a:bodyPr>
            <a:normAutofit/>
          </a:bodyPr>
          <a:lstStyle/>
          <a:p>
            <a:r>
              <a:rPr lang="is-IS" sz="2000"/>
              <a:t>Við markteig í vítaspyrnukeppni.</a:t>
            </a:r>
          </a:p>
          <a:p>
            <a:r>
              <a:rPr lang="is-IS" sz="2000"/>
              <a:t>Við vítateig í leiktíma</a:t>
            </a:r>
          </a:p>
          <a:p>
            <a:r>
              <a:rPr lang="is-IS" sz="2000"/>
              <a:t>Taka línu við næst aftasta varnarmann eins fljótt og hægt er að lokinni vítaspyrnu.  Skáskera frímerki ef þörf krefur.</a:t>
            </a:r>
          </a:p>
          <a:p>
            <a:endParaRPr lang="is-IS" sz="2000"/>
          </a:p>
        </p:txBody>
      </p:sp>
      <p:pic>
        <p:nvPicPr>
          <p:cNvPr id="7" name="Picture 2" descr="780px-Soccer_field_-_empty_svg">
            <a:extLst>
              <a:ext uri="{FF2B5EF4-FFF2-40B4-BE49-F238E27FC236}">
                <a16:creationId xmlns:a16="http://schemas.microsoft.com/office/drawing/2014/main" id="{D4A6E655-A2D7-49C5-BDCC-9E823967345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76830"/>
          <a:stretch/>
        </p:blipFill>
        <p:spPr bwMode="auto">
          <a:xfrm>
            <a:off x="7544944" y="1054121"/>
            <a:ext cx="4017634" cy="2374879"/>
          </a:xfrm>
          <a:prstGeom prst="rect">
            <a:avLst/>
          </a:prstGeom>
          <a:noFill/>
          <a:effectLst>
            <a:outerShdw blurRad="406400" dist="317500" dir="5400000" sx="89000" sy="89000" rotWithShape="0">
              <a:prstClr val="black">
                <a:alpha val="15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A picture containing drawing, clock&#10;&#10;Description automatically generated">
            <a:extLst>
              <a:ext uri="{FF2B5EF4-FFF2-40B4-BE49-F238E27FC236}">
                <a16:creationId xmlns:a16="http://schemas.microsoft.com/office/drawing/2014/main" id="{8EEBCF72-8116-4FA9-BACC-B3B7B4509DBC}"/>
              </a:ext>
            </a:extLst>
          </p:cNvPr>
          <p:cNvPicPr>
            <a:picLocks noChangeAspect="1"/>
          </p:cNvPicPr>
          <p:nvPr/>
        </p:nvPicPr>
        <p:blipFill>
          <a:blip r:embed="rId3"/>
          <a:stretch>
            <a:fillRect/>
          </a:stretch>
        </p:blipFill>
        <p:spPr>
          <a:xfrm>
            <a:off x="7545250" y="3926580"/>
            <a:ext cx="4017634" cy="1697450"/>
          </a:xfrm>
          <a:prstGeom prst="rect">
            <a:avLst/>
          </a:prstGeom>
          <a:effectLst>
            <a:outerShdw blurRad="406400" dist="317500" dir="5400000" sx="89000" sy="89000" rotWithShape="0">
              <a:prstClr val="black">
                <a:alpha val="15000"/>
              </a:prstClr>
            </a:outerShdw>
          </a:effectLst>
        </p:spPr>
      </p:pic>
      <p:sp>
        <p:nvSpPr>
          <p:cNvPr id="13" name="Oval 12">
            <a:extLst>
              <a:ext uri="{FF2B5EF4-FFF2-40B4-BE49-F238E27FC236}">
                <a16:creationId xmlns:a16="http://schemas.microsoft.com/office/drawing/2014/main" id="{1668248A-8840-47F5-9C0A-2E90FFC3BC0A}"/>
              </a:ext>
            </a:extLst>
          </p:cNvPr>
          <p:cNvSpPr/>
          <p:nvPr/>
        </p:nvSpPr>
        <p:spPr>
          <a:xfrm>
            <a:off x="10012574" y="1393267"/>
            <a:ext cx="144016" cy="21602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15" name="Oval 14">
            <a:extLst>
              <a:ext uri="{FF2B5EF4-FFF2-40B4-BE49-F238E27FC236}">
                <a16:creationId xmlns:a16="http://schemas.microsoft.com/office/drawing/2014/main" id="{C0DF0916-2CAC-469E-9641-49A135319BDF}"/>
              </a:ext>
            </a:extLst>
          </p:cNvPr>
          <p:cNvSpPr/>
          <p:nvPr/>
        </p:nvSpPr>
        <p:spPr>
          <a:xfrm>
            <a:off x="10641690" y="1394217"/>
            <a:ext cx="144016" cy="21602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17" name="Oval 16">
            <a:extLst>
              <a:ext uri="{FF2B5EF4-FFF2-40B4-BE49-F238E27FC236}">
                <a16:creationId xmlns:a16="http://schemas.microsoft.com/office/drawing/2014/main" id="{4C828CC8-4113-4F58-B30C-F89B4267F6C6}"/>
              </a:ext>
            </a:extLst>
          </p:cNvPr>
          <p:cNvSpPr/>
          <p:nvPr/>
        </p:nvSpPr>
        <p:spPr>
          <a:xfrm>
            <a:off x="11413710" y="2796127"/>
            <a:ext cx="144016" cy="21602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cxnSp>
        <p:nvCxnSpPr>
          <p:cNvPr id="18" name="Straight Arrow Connector 17">
            <a:extLst>
              <a:ext uri="{FF2B5EF4-FFF2-40B4-BE49-F238E27FC236}">
                <a16:creationId xmlns:a16="http://schemas.microsoft.com/office/drawing/2014/main" id="{48743D21-1185-40C6-8402-D2BF9EDB935D}"/>
              </a:ext>
            </a:extLst>
          </p:cNvPr>
          <p:cNvCxnSpPr>
            <a:cxnSpLocks/>
          </p:cNvCxnSpPr>
          <p:nvPr/>
        </p:nvCxnSpPr>
        <p:spPr>
          <a:xfrm>
            <a:off x="10785706" y="1646177"/>
            <a:ext cx="628004" cy="638023"/>
          </a:xfrm>
          <a:prstGeom prst="straightConnector1">
            <a:avLst/>
          </a:prstGeom>
          <a:ln w="28575">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7ADAE976-F8C2-450C-B424-3025E9B451C4}"/>
              </a:ext>
            </a:extLst>
          </p:cNvPr>
          <p:cNvCxnSpPr>
            <a:stCxn id="17" idx="1"/>
          </p:cNvCxnSpPr>
          <p:nvPr/>
        </p:nvCxnSpPr>
        <p:spPr>
          <a:xfrm flipV="1">
            <a:off x="11434801" y="2328547"/>
            <a:ext cx="0" cy="499216"/>
          </a:xfrm>
          <a:prstGeom prst="straightConnector1">
            <a:avLst/>
          </a:prstGeom>
          <a:ln w="28575">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89381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02F3C71-C981-4614-98EA-D6C494F809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3" y="321176"/>
            <a:ext cx="717424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8DA24C-C870-479D-AD9B-32ED282ACA2D}"/>
              </a:ext>
            </a:extLst>
          </p:cNvPr>
          <p:cNvSpPr>
            <a:spLocks noGrp="1"/>
          </p:cNvSpPr>
          <p:nvPr>
            <p:ph type="title"/>
          </p:nvPr>
        </p:nvSpPr>
        <p:spPr>
          <a:xfrm>
            <a:off x="821516" y="640263"/>
            <a:ext cx="6204984" cy="1344975"/>
          </a:xfrm>
        </p:spPr>
        <p:txBody>
          <a:bodyPr>
            <a:normAutofit/>
          </a:bodyPr>
          <a:lstStyle/>
          <a:p>
            <a:r>
              <a:rPr lang="is-IS" sz="4000"/>
              <a:t>Leikmannaskipti án 4D</a:t>
            </a:r>
          </a:p>
        </p:txBody>
      </p:sp>
      <p:sp>
        <p:nvSpPr>
          <p:cNvPr id="3" name="Content Placeholder 2">
            <a:extLst>
              <a:ext uri="{FF2B5EF4-FFF2-40B4-BE49-F238E27FC236}">
                <a16:creationId xmlns:a16="http://schemas.microsoft.com/office/drawing/2014/main" id="{AB31C0C4-C452-4F85-979E-90E3D79ADA49}"/>
              </a:ext>
            </a:extLst>
          </p:cNvPr>
          <p:cNvSpPr>
            <a:spLocks noGrp="1"/>
          </p:cNvSpPr>
          <p:nvPr>
            <p:ph idx="1"/>
          </p:nvPr>
        </p:nvSpPr>
        <p:spPr>
          <a:xfrm>
            <a:off x="821515" y="2121762"/>
            <a:ext cx="6204984" cy="3626917"/>
          </a:xfrm>
        </p:spPr>
        <p:txBody>
          <a:bodyPr>
            <a:normAutofit/>
          </a:bodyPr>
          <a:lstStyle/>
          <a:p>
            <a:r>
              <a:rPr lang="is-IS" sz="1700" dirty="0"/>
              <a:t>Flagg yfir höfuð, hægri hönd á handfangi og hendur beint upp (ekki halda með vinstri hönd í neðra flagghornið og ekki puttana upp í loft).</a:t>
            </a:r>
          </a:p>
          <a:p>
            <a:r>
              <a:rPr lang="is-IS" sz="1700" dirty="0"/>
              <a:t>Bíða eftir merki D (AD2 speglar ef D snýr að honum) og hlaupa greiðlega </a:t>
            </a:r>
            <a:r>
              <a:rPr lang="is-IS" sz="1700" b="1" dirty="0"/>
              <a:t>að miðlínu </a:t>
            </a:r>
            <a:r>
              <a:rPr lang="is-IS" sz="1700" dirty="0"/>
              <a:t>með flaggið niðri í hægri hendi</a:t>
            </a:r>
          </a:p>
          <a:p>
            <a:r>
              <a:rPr lang="is-IS" sz="1700" dirty="0"/>
              <a:t>Gefið ykkur tíma til að skoða leikmanninn og reynið að skrá niður skiptinguna áður en varamaðurinn fer inná. Biðja hann að bíða.</a:t>
            </a:r>
          </a:p>
          <a:p>
            <a:r>
              <a:rPr lang="is-IS" sz="1700" dirty="0"/>
              <a:t>Ekki setja flaggið undir </a:t>
            </a:r>
            <a:r>
              <a:rPr lang="is-IS" sz="1700" dirty="0" err="1"/>
              <a:t>handarkrikann</a:t>
            </a:r>
            <a:r>
              <a:rPr lang="is-IS" sz="1700" dirty="0"/>
              <a:t> !</a:t>
            </a:r>
          </a:p>
          <a:p>
            <a:r>
              <a:rPr lang="is-IS" sz="1700" dirty="0"/>
              <a:t>Gangið frá </a:t>
            </a:r>
            <a:r>
              <a:rPr lang="is-IS" sz="1700" dirty="0" err="1"/>
              <a:t>skriffærum</a:t>
            </a:r>
            <a:r>
              <a:rPr lang="is-IS" sz="1700" dirty="0"/>
              <a:t> áður en þið hlaupið af stað með flaggið í vinstri hendi til að taka ykkur stöðu við næst aftasta varnarmann </a:t>
            </a:r>
          </a:p>
          <a:p>
            <a:r>
              <a:rPr lang="is-IS" sz="1700" dirty="0" err="1"/>
              <a:t>Augnsamband</a:t>
            </a:r>
            <a:r>
              <a:rPr lang="is-IS" sz="1700" dirty="0"/>
              <a:t> við D til merkis um að þú sért klár</a:t>
            </a:r>
          </a:p>
          <a:p>
            <a:endParaRPr lang="is-IS" sz="1700" dirty="0"/>
          </a:p>
        </p:txBody>
      </p:sp>
      <p:pic>
        <p:nvPicPr>
          <p:cNvPr id="4" name="Picture 3" descr="A picture containing drawing, clock&#10;&#10;Description automatically generated">
            <a:extLst>
              <a:ext uri="{FF2B5EF4-FFF2-40B4-BE49-F238E27FC236}">
                <a16:creationId xmlns:a16="http://schemas.microsoft.com/office/drawing/2014/main" id="{8EEBCF72-8116-4FA9-BACC-B3B7B4509DBC}"/>
              </a:ext>
            </a:extLst>
          </p:cNvPr>
          <p:cNvPicPr>
            <a:picLocks noChangeAspect="1"/>
          </p:cNvPicPr>
          <p:nvPr/>
        </p:nvPicPr>
        <p:blipFill>
          <a:blip r:embed="rId2"/>
          <a:stretch>
            <a:fillRect/>
          </a:stretch>
        </p:blipFill>
        <p:spPr>
          <a:xfrm>
            <a:off x="7829551" y="595950"/>
            <a:ext cx="4042409" cy="1707918"/>
          </a:xfrm>
          <a:prstGeom prst="rect">
            <a:avLst/>
          </a:prstGeom>
        </p:spPr>
      </p:pic>
      <p:pic>
        <p:nvPicPr>
          <p:cNvPr id="7" name="Picture 2" descr="C:\00-GUNNI-PRIVAT\2010-14_KSI\2014 - FLAGTÆKNI OG STÍLL AD\AD BENDINGAR 1.jpg">
            <a:extLst>
              <a:ext uri="{FF2B5EF4-FFF2-40B4-BE49-F238E27FC236}">
                <a16:creationId xmlns:a16="http://schemas.microsoft.com/office/drawing/2014/main" id="{5C66DD7D-D860-4311-84FA-4B3228F4721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132" t="16106" r="69350" b="49244"/>
          <a:stretch/>
        </p:blipFill>
        <p:spPr bwMode="auto">
          <a:xfrm>
            <a:off x="9039932" y="2828925"/>
            <a:ext cx="1621647" cy="3388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94174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4B7C1DD-857C-4D03-AAB3-C5C95BD51A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3" y="321176"/>
            <a:ext cx="7500831"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8DA24C-C870-479D-AD9B-32ED282ACA2D}"/>
              </a:ext>
            </a:extLst>
          </p:cNvPr>
          <p:cNvSpPr>
            <a:spLocks noGrp="1"/>
          </p:cNvSpPr>
          <p:nvPr>
            <p:ph type="title"/>
          </p:nvPr>
        </p:nvSpPr>
        <p:spPr>
          <a:xfrm>
            <a:off x="821516" y="640263"/>
            <a:ext cx="6713140" cy="1344975"/>
          </a:xfrm>
        </p:spPr>
        <p:txBody>
          <a:bodyPr>
            <a:normAutofit/>
          </a:bodyPr>
          <a:lstStyle/>
          <a:p>
            <a:r>
              <a:rPr lang="is-IS" sz="4000"/>
              <a:t>Skráning</a:t>
            </a:r>
          </a:p>
        </p:txBody>
      </p:sp>
      <p:pic>
        <p:nvPicPr>
          <p:cNvPr id="7" name="Picture 2" descr="C:\00-GUNNI-PRIVAT\2010-14_KSI\2014 - FLAGTÆKNI OG STÍLL AD\20140417_205322.jpg">
            <a:extLst>
              <a:ext uri="{FF2B5EF4-FFF2-40B4-BE49-F238E27FC236}">
                <a16:creationId xmlns:a16="http://schemas.microsoft.com/office/drawing/2014/main" id="{56689F0C-DEA3-410C-BE56-E6724559B651}"/>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320" t="24122" r="12433" b="13098"/>
          <a:stretch/>
        </p:blipFill>
        <p:spPr bwMode="auto">
          <a:xfrm>
            <a:off x="9293184" y="118372"/>
            <a:ext cx="1664074" cy="240430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AB31C0C4-C452-4F85-979E-90E3D79ADA49}"/>
              </a:ext>
            </a:extLst>
          </p:cNvPr>
          <p:cNvSpPr>
            <a:spLocks noGrp="1"/>
          </p:cNvSpPr>
          <p:nvPr>
            <p:ph idx="1"/>
          </p:nvPr>
        </p:nvSpPr>
        <p:spPr>
          <a:xfrm>
            <a:off x="821514" y="2121762"/>
            <a:ext cx="6723145" cy="3626917"/>
          </a:xfrm>
        </p:spPr>
        <p:txBody>
          <a:bodyPr>
            <a:normAutofit/>
          </a:bodyPr>
          <a:lstStyle/>
          <a:p>
            <a:r>
              <a:rPr lang="is-IS" sz="2400"/>
              <a:t>Passa að skrá ekki á sama tíma og AD1 og D.  Nánara fyrirkomulag í samráði við D.</a:t>
            </a:r>
          </a:p>
          <a:p>
            <a:r>
              <a:rPr lang="is-IS" sz="2400"/>
              <a:t>Láta flaggið hanga niður (ekki setja flaggið undir arminn)</a:t>
            </a:r>
          </a:p>
          <a:p>
            <a:r>
              <a:rPr lang="is-IS" sz="2400"/>
              <a:t>Standa beinn í baki… þ.e. ekki bogra yfir spjaldið</a:t>
            </a:r>
          </a:p>
          <a:p>
            <a:endParaRPr lang="is-IS" sz="2400"/>
          </a:p>
        </p:txBody>
      </p:sp>
      <p:pic>
        <p:nvPicPr>
          <p:cNvPr id="4" name="Picture 3" descr="A picture containing drawing, clock&#10;&#10;Description automatically generated">
            <a:extLst>
              <a:ext uri="{FF2B5EF4-FFF2-40B4-BE49-F238E27FC236}">
                <a16:creationId xmlns:a16="http://schemas.microsoft.com/office/drawing/2014/main" id="{8EEBCF72-8116-4FA9-BACC-B3B7B4509DBC}"/>
              </a:ext>
            </a:extLst>
          </p:cNvPr>
          <p:cNvPicPr>
            <a:picLocks noChangeAspect="1"/>
          </p:cNvPicPr>
          <p:nvPr/>
        </p:nvPicPr>
        <p:blipFill>
          <a:blip r:embed="rId3"/>
          <a:stretch>
            <a:fillRect/>
          </a:stretch>
        </p:blipFill>
        <p:spPr>
          <a:xfrm>
            <a:off x="8129873" y="2468093"/>
            <a:ext cx="3742087" cy="1581031"/>
          </a:xfrm>
          <a:prstGeom prst="rect">
            <a:avLst/>
          </a:prstGeom>
        </p:spPr>
      </p:pic>
      <p:pic>
        <p:nvPicPr>
          <p:cNvPr id="8" name="Picture 4" descr="C:\00-GUNNI-PRIVAT\2010-14_KSI\2014 - FLAGTÆKNI OG STÍLL AD\20140417_205406.jpg">
            <a:extLst>
              <a:ext uri="{FF2B5EF4-FFF2-40B4-BE49-F238E27FC236}">
                <a16:creationId xmlns:a16="http://schemas.microsoft.com/office/drawing/2014/main" id="{2E5A627B-719B-48DF-B604-36BA8934FFB9}"/>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892" t="16280" r="15931" b="18509"/>
          <a:stretch/>
        </p:blipFill>
        <p:spPr bwMode="auto">
          <a:xfrm>
            <a:off x="9354332" y="4263519"/>
            <a:ext cx="1524200" cy="2414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65347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A5901A6-8EC7-4636-A3E3-9AAF7D917C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3" y="321176"/>
            <a:ext cx="717424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8DA24C-C870-479D-AD9B-32ED282ACA2D}"/>
              </a:ext>
            </a:extLst>
          </p:cNvPr>
          <p:cNvSpPr>
            <a:spLocks noGrp="1"/>
          </p:cNvSpPr>
          <p:nvPr>
            <p:ph type="title"/>
          </p:nvPr>
        </p:nvSpPr>
        <p:spPr>
          <a:xfrm>
            <a:off x="821516" y="640263"/>
            <a:ext cx="6204984" cy="1344975"/>
          </a:xfrm>
        </p:spPr>
        <p:txBody>
          <a:bodyPr>
            <a:normAutofit/>
          </a:bodyPr>
          <a:lstStyle/>
          <a:p>
            <a:r>
              <a:rPr lang="is-IS" sz="4000" dirty="0"/>
              <a:t>Viðbótarbendingar</a:t>
            </a:r>
          </a:p>
        </p:txBody>
      </p:sp>
      <p:sp>
        <p:nvSpPr>
          <p:cNvPr id="3" name="Content Placeholder 2">
            <a:extLst>
              <a:ext uri="{FF2B5EF4-FFF2-40B4-BE49-F238E27FC236}">
                <a16:creationId xmlns:a16="http://schemas.microsoft.com/office/drawing/2014/main" id="{AB31C0C4-C452-4F85-979E-90E3D79ADA49}"/>
              </a:ext>
            </a:extLst>
          </p:cNvPr>
          <p:cNvSpPr>
            <a:spLocks noGrp="1"/>
          </p:cNvSpPr>
          <p:nvPr>
            <p:ph idx="1"/>
          </p:nvPr>
        </p:nvSpPr>
        <p:spPr>
          <a:xfrm>
            <a:off x="821515" y="2121762"/>
            <a:ext cx="6204984" cy="3626917"/>
          </a:xfrm>
        </p:spPr>
        <p:txBody>
          <a:bodyPr>
            <a:normAutofit/>
          </a:bodyPr>
          <a:lstStyle/>
          <a:p>
            <a:r>
              <a:rPr lang="is-IS" sz="2000" dirty="0"/>
              <a:t>Notið ávallt viðbótarbendingar í samráði við D</a:t>
            </a:r>
          </a:p>
          <a:p>
            <a:pPr marL="0" indent="0">
              <a:buNone/>
            </a:pPr>
            <a:r>
              <a:rPr lang="is-IS" sz="2000" dirty="0"/>
              <a:t>    1.   Þarf að ná tali af þér! Í mikilvægum ákvörðunum skal reyna að koma í veg fyrir að aðrir en D og AD heyri samtalið.</a:t>
            </a:r>
          </a:p>
          <a:p>
            <a:pPr marL="0" indent="0">
              <a:buNone/>
            </a:pPr>
            <a:r>
              <a:rPr lang="is-IS" sz="2000" dirty="0"/>
              <a:t>    2.   Leikur stopp og meiddur leikmaður enn inná velli en á leið </a:t>
            </a:r>
            <a:r>
              <a:rPr lang="is-IS" sz="2000" dirty="0" err="1"/>
              <a:t>útaf</a:t>
            </a:r>
            <a:r>
              <a:rPr lang="is-IS" sz="2000" dirty="0"/>
              <a:t> með leyfi dómara.</a:t>
            </a:r>
          </a:p>
          <a:p>
            <a:endParaRPr lang="is-IS" sz="2000" dirty="0"/>
          </a:p>
        </p:txBody>
      </p:sp>
      <p:pic>
        <p:nvPicPr>
          <p:cNvPr id="4" name="Picture 3" descr="A picture containing drawing, clock&#10;&#10;Description automatically generated">
            <a:extLst>
              <a:ext uri="{FF2B5EF4-FFF2-40B4-BE49-F238E27FC236}">
                <a16:creationId xmlns:a16="http://schemas.microsoft.com/office/drawing/2014/main" id="{8EEBCF72-8116-4FA9-BACC-B3B7B4509DBC}"/>
              </a:ext>
            </a:extLst>
          </p:cNvPr>
          <p:cNvPicPr>
            <a:picLocks noChangeAspect="1"/>
          </p:cNvPicPr>
          <p:nvPr/>
        </p:nvPicPr>
        <p:blipFill>
          <a:blip r:embed="rId2"/>
          <a:stretch>
            <a:fillRect/>
          </a:stretch>
        </p:blipFill>
        <p:spPr>
          <a:xfrm>
            <a:off x="7829551" y="1236029"/>
            <a:ext cx="4042409" cy="1707918"/>
          </a:xfrm>
          <a:prstGeom prst="rect">
            <a:avLst/>
          </a:prstGeom>
        </p:spPr>
      </p:pic>
      <p:pic>
        <p:nvPicPr>
          <p:cNvPr id="10" name="Picture 2" descr="C:\00-GUNNI-PRIVAT\2010-14_KSI\2014 - FLAGTÆKNI OG STÍLL AD\20140427_113457.jpg">
            <a:extLst>
              <a:ext uri="{FF2B5EF4-FFF2-40B4-BE49-F238E27FC236}">
                <a16:creationId xmlns:a16="http://schemas.microsoft.com/office/drawing/2014/main" id="{47F34709-2B22-4508-97FC-02DD9413D88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8178" b="4273"/>
          <a:stretch/>
        </p:blipFill>
        <p:spPr bwMode="auto">
          <a:xfrm>
            <a:off x="7996236" y="4033935"/>
            <a:ext cx="1607402" cy="221604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00-GUNNI-PRIVAT\2010-14_KSI\2014 - FLAGTÆKNI OG STÍLL AD\20140417_205249.jpg">
            <a:extLst>
              <a:ext uri="{FF2B5EF4-FFF2-40B4-BE49-F238E27FC236}">
                <a16:creationId xmlns:a16="http://schemas.microsoft.com/office/drawing/2014/main" id="{40D1FE44-710F-43D3-847E-6F3617D5AE74}"/>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6721" b="27248"/>
          <a:stretch/>
        </p:blipFill>
        <p:spPr bwMode="auto">
          <a:xfrm>
            <a:off x="9914345" y="4033935"/>
            <a:ext cx="1940772" cy="2183984"/>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147FE7D3-50AC-4B6F-90EF-BAD16579E678}"/>
              </a:ext>
            </a:extLst>
          </p:cNvPr>
          <p:cNvSpPr txBox="1"/>
          <p:nvPr/>
        </p:nvSpPr>
        <p:spPr>
          <a:xfrm>
            <a:off x="7917570" y="3990684"/>
            <a:ext cx="432048" cy="369332"/>
          </a:xfrm>
          <a:prstGeom prst="rect">
            <a:avLst/>
          </a:prstGeom>
          <a:noFill/>
        </p:spPr>
        <p:txBody>
          <a:bodyPr wrap="square" rtlCol="0">
            <a:spAutoFit/>
          </a:bodyPr>
          <a:lstStyle/>
          <a:p>
            <a:r>
              <a:rPr lang="is-IS" dirty="0"/>
              <a:t>1.</a:t>
            </a:r>
          </a:p>
        </p:txBody>
      </p:sp>
      <p:sp>
        <p:nvSpPr>
          <p:cNvPr id="16" name="TextBox 15">
            <a:extLst>
              <a:ext uri="{FF2B5EF4-FFF2-40B4-BE49-F238E27FC236}">
                <a16:creationId xmlns:a16="http://schemas.microsoft.com/office/drawing/2014/main" id="{B0D5660A-D587-48CA-87BC-86A646F3A04E}"/>
              </a:ext>
            </a:extLst>
          </p:cNvPr>
          <p:cNvSpPr txBox="1"/>
          <p:nvPr/>
        </p:nvSpPr>
        <p:spPr>
          <a:xfrm>
            <a:off x="9914345" y="4033935"/>
            <a:ext cx="432048" cy="369332"/>
          </a:xfrm>
          <a:prstGeom prst="rect">
            <a:avLst/>
          </a:prstGeom>
          <a:noFill/>
        </p:spPr>
        <p:txBody>
          <a:bodyPr wrap="square" rtlCol="0">
            <a:spAutoFit/>
          </a:bodyPr>
          <a:lstStyle/>
          <a:p>
            <a:r>
              <a:rPr lang="is-IS" dirty="0"/>
              <a:t>2.</a:t>
            </a:r>
          </a:p>
        </p:txBody>
      </p:sp>
      <p:sp>
        <p:nvSpPr>
          <p:cNvPr id="17" name="TextBox 16">
            <a:extLst>
              <a:ext uri="{FF2B5EF4-FFF2-40B4-BE49-F238E27FC236}">
                <a16:creationId xmlns:a16="http://schemas.microsoft.com/office/drawing/2014/main" id="{5E6766DB-CB55-4471-9FCB-90DF58FFCA48}"/>
              </a:ext>
            </a:extLst>
          </p:cNvPr>
          <p:cNvSpPr txBox="1"/>
          <p:nvPr/>
        </p:nvSpPr>
        <p:spPr>
          <a:xfrm>
            <a:off x="4951487" y="3018961"/>
            <a:ext cx="432048" cy="369332"/>
          </a:xfrm>
          <a:prstGeom prst="rect">
            <a:avLst/>
          </a:prstGeom>
          <a:noFill/>
        </p:spPr>
        <p:txBody>
          <a:bodyPr wrap="square" rtlCol="0">
            <a:spAutoFit/>
          </a:bodyPr>
          <a:lstStyle/>
          <a:p>
            <a:r>
              <a:rPr lang="is-IS" dirty="0"/>
              <a:t>2.</a:t>
            </a:r>
          </a:p>
        </p:txBody>
      </p:sp>
    </p:spTree>
    <p:extLst>
      <p:ext uri="{BB962C8B-B14F-4D97-AF65-F5344CB8AC3E}">
        <p14:creationId xmlns:p14="http://schemas.microsoft.com/office/powerpoint/2010/main" val="23140936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DA5901A6-8EC7-4636-A3E3-9AAF7D917C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3" y="321176"/>
            <a:ext cx="717424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8DA24C-C870-479D-AD9B-32ED282ACA2D}"/>
              </a:ext>
            </a:extLst>
          </p:cNvPr>
          <p:cNvSpPr>
            <a:spLocks noGrp="1"/>
          </p:cNvSpPr>
          <p:nvPr>
            <p:ph type="title"/>
          </p:nvPr>
        </p:nvSpPr>
        <p:spPr>
          <a:xfrm>
            <a:off x="821516" y="640263"/>
            <a:ext cx="6204984" cy="1344975"/>
          </a:xfrm>
        </p:spPr>
        <p:txBody>
          <a:bodyPr>
            <a:normAutofit/>
          </a:bodyPr>
          <a:lstStyle/>
          <a:p>
            <a:r>
              <a:rPr lang="is-IS" sz="4000" dirty="0"/>
              <a:t>Viðbótarbendingar</a:t>
            </a:r>
          </a:p>
        </p:txBody>
      </p:sp>
      <p:sp>
        <p:nvSpPr>
          <p:cNvPr id="3" name="Content Placeholder 2">
            <a:extLst>
              <a:ext uri="{FF2B5EF4-FFF2-40B4-BE49-F238E27FC236}">
                <a16:creationId xmlns:a16="http://schemas.microsoft.com/office/drawing/2014/main" id="{AB31C0C4-C452-4F85-979E-90E3D79ADA49}"/>
              </a:ext>
            </a:extLst>
          </p:cNvPr>
          <p:cNvSpPr>
            <a:spLocks noGrp="1"/>
          </p:cNvSpPr>
          <p:nvPr>
            <p:ph idx="1"/>
          </p:nvPr>
        </p:nvSpPr>
        <p:spPr>
          <a:xfrm>
            <a:off x="821515" y="2121762"/>
            <a:ext cx="6204984" cy="3626917"/>
          </a:xfrm>
        </p:spPr>
        <p:txBody>
          <a:bodyPr>
            <a:normAutofit/>
          </a:bodyPr>
          <a:lstStyle/>
          <a:p>
            <a:pPr marL="0" indent="0">
              <a:buNone/>
            </a:pPr>
            <a:r>
              <a:rPr lang="is-IS" sz="1900" dirty="0"/>
              <a:t>3.  Áminning/Gult spjald: Flötum lófa slegið létt og ítrekað á               brjóstvasa</a:t>
            </a:r>
          </a:p>
          <a:p>
            <a:pPr marL="0" indent="0">
              <a:buNone/>
            </a:pPr>
            <a:r>
              <a:rPr lang="is-IS" sz="1900" dirty="0"/>
              <a:t>4.  Brottrekstur/Rautt spjald: Flötum lófa slegið létt og ítrekað á rassvasa.  </a:t>
            </a:r>
          </a:p>
          <a:p>
            <a:pPr marL="0" indent="0">
              <a:buNone/>
            </a:pPr>
            <a:r>
              <a:rPr lang="is-IS" sz="1900" dirty="0"/>
              <a:t>Sumir D vilja láta AD slá á læri og telja það sýnilegra.</a:t>
            </a:r>
          </a:p>
          <a:p>
            <a:pPr marL="0" indent="0">
              <a:buNone/>
            </a:pPr>
            <a:endParaRPr lang="is-IS" sz="1900" dirty="0"/>
          </a:p>
          <a:p>
            <a:pPr marL="72000" indent="0">
              <a:spcBef>
                <a:spcPts val="0"/>
              </a:spcBef>
              <a:buNone/>
            </a:pPr>
            <a:r>
              <a:rPr lang="is-IS" sz="1900" dirty="0"/>
              <a:t>Engin læti í þessum bendingum – yfirvegun – þetta eiga að vera falin skilaboð til D.  Passið að snúa bringu í átt að D, þannig verður merkið sýnilegra (sérstaklega rauða spjaldið/rassvasamerkið)</a:t>
            </a:r>
          </a:p>
          <a:p>
            <a:endParaRPr lang="is-IS" sz="1900" dirty="0"/>
          </a:p>
        </p:txBody>
      </p:sp>
      <p:pic>
        <p:nvPicPr>
          <p:cNvPr id="4" name="Picture 3" descr="A picture containing drawing, clock&#10;&#10;Description automatically generated">
            <a:extLst>
              <a:ext uri="{FF2B5EF4-FFF2-40B4-BE49-F238E27FC236}">
                <a16:creationId xmlns:a16="http://schemas.microsoft.com/office/drawing/2014/main" id="{8EEBCF72-8116-4FA9-BACC-B3B7B4509DBC}"/>
              </a:ext>
            </a:extLst>
          </p:cNvPr>
          <p:cNvPicPr>
            <a:picLocks noChangeAspect="1"/>
          </p:cNvPicPr>
          <p:nvPr/>
        </p:nvPicPr>
        <p:blipFill>
          <a:blip r:embed="rId2"/>
          <a:stretch>
            <a:fillRect/>
          </a:stretch>
        </p:blipFill>
        <p:spPr>
          <a:xfrm>
            <a:off x="7829551" y="1236029"/>
            <a:ext cx="4042409" cy="1707918"/>
          </a:xfrm>
          <a:prstGeom prst="rect">
            <a:avLst/>
          </a:prstGeom>
        </p:spPr>
      </p:pic>
      <p:pic>
        <p:nvPicPr>
          <p:cNvPr id="12" name="Picture 3" descr="C:\00-GUNNI-PRIVAT\2010-14_KSI\2014 - FLAGTÆKNI OG STÍLL AD\20140427_113733.jpg">
            <a:extLst>
              <a:ext uri="{FF2B5EF4-FFF2-40B4-BE49-F238E27FC236}">
                <a16:creationId xmlns:a16="http://schemas.microsoft.com/office/drawing/2014/main" id="{3BF5C110-11E9-4073-A587-0A38BF5389C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4281"/>
          <a:stretch/>
        </p:blipFill>
        <p:spPr bwMode="auto">
          <a:xfrm>
            <a:off x="7917570" y="3579039"/>
            <a:ext cx="1609466" cy="267093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00-GUNNI-PRIVAT\2010-14_KSI\2014 - FLAGTÆKNI OG STÍLL AD\20140427_113533.jpg">
            <a:extLst>
              <a:ext uri="{FF2B5EF4-FFF2-40B4-BE49-F238E27FC236}">
                <a16:creationId xmlns:a16="http://schemas.microsoft.com/office/drawing/2014/main" id="{3F3B4C30-1AF2-4A68-8E7C-04662F67E307}"/>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0661" b="5380"/>
          <a:stretch/>
        </p:blipFill>
        <p:spPr bwMode="auto">
          <a:xfrm>
            <a:off x="9900785" y="3648173"/>
            <a:ext cx="1743130" cy="260180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147FE7D3-50AC-4B6F-90EF-BAD16579E678}"/>
              </a:ext>
            </a:extLst>
          </p:cNvPr>
          <p:cNvSpPr txBox="1"/>
          <p:nvPr/>
        </p:nvSpPr>
        <p:spPr>
          <a:xfrm>
            <a:off x="7884879" y="3565888"/>
            <a:ext cx="432048" cy="369332"/>
          </a:xfrm>
          <a:prstGeom prst="rect">
            <a:avLst/>
          </a:prstGeom>
          <a:noFill/>
        </p:spPr>
        <p:txBody>
          <a:bodyPr wrap="square" rtlCol="0">
            <a:spAutoFit/>
          </a:bodyPr>
          <a:lstStyle/>
          <a:p>
            <a:pPr>
              <a:spcAft>
                <a:spcPts val="600"/>
              </a:spcAft>
            </a:pPr>
            <a:r>
              <a:rPr lang="is-IS" dirty="0"/>
              <a:t>3.</a:t>
            </a:r>
          </a:p>
        </p:txBody>
      </p:sp>
      <p:sp>
        <p:nvSpPr>
          <p:cNvPr id="16" name="TextBox 15">
            <a:extLst>
              <a:ext uri="{FF2B5EF4-FFF2-40B4-BE49-F238E27FC236}">
                <a16:creationId xmlns:a16="http://schemas.microsoft.com/office/drawing/2014/main" id="{B0D5660A-D587-48CA-87BC-86A646F3A04E}"/>
              </a:ext>
            </a:extLst>
          </p:cNvPr>
          <p:cNvSpPr txBox="1"/>
          <p:nvPr/>
        </p:nvSpPr>
        <p:spPr>
          <a:xfrm>
            <a:off x="9850755" y="3648173"/>
            <a:ext cx="432048" cy="369332"/>
          </a:xfrm>
          <a:prstGeom prst="rect">
            <a:avLst/>
          </a:prstGeom>
          <a:noFill/>
        </p:spPr>
        <p:txBody>
          <a:bodyPr wrap="square" rtlCol="0">
            <a:spAutoFit/>
          </a:bodyPr>
          <a:lstStyle/>
          <a:p>
            <a:pPr>
              <a:spcAft>
                <a:spcPts val="600"/>
              </a:spcAft>
            </a:pPr>
            <a:r>
              <a:rPr lang="is-IS" dirty="0"/>
              <a:t>4.</a:t>
            </a:r>
          </a:p>
        </p:txBody>
      </p:sp>
    </p:spTree>
    <p:extLst>
      <p:ext uri="{BB962C8B-B14F-4D97-AF65-F5344CB8AC3E}">
        <p14:creationId xmlns:p14="http://schemas.microsoft.com/office/powerpoint/2010/main" val="2164140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DA24C-C870-479D-AD9B-32ED282ACA2D}"/>
              </a:ext>
            </a:extLst>
          </p:cNvPr>
          <p:cNvSpPr>
            <a:spLocks noGrp="1"/>
          </p:cNvSpPr>
          <p:nvPr>
            <p:ph type="title"/>
          </p:nvPr>
        </p:nvSpPr>
        <p:spPr>
          <a:xfrm>
            <a:off x="821515" y="436833"/>
            <a:ext cx="6204984" cy="1027832"/>
          </a:xfrm>
        </p:spPr>
        <p:txBody>
          <a:bodyPr>
            <a:normAutofit/>
          </a:bodyPr>
          <a:lstStyle/>
          <a:p>
            <a:r>
              <a:rPr lang="is-IS" sz="4000" dirty="0"/>
              <a:t>Markskoðun</a:t>
            </a:r>
          </a:p>
        </p:txBody>
      </p:sp>
      <p:sp>
        <p:nvSpPr>
          <p:cNvPr id="3" name="Content Placeholder 2">
            <a:extLst>
              <a:ext uri="{FF2B5EF4-FFF2-40B4-BE49-F238E27FC236}">
                <a16:creationId xmlns:a16="http://schemas.microsoft.com/office/drawing/2014/main" id="{AB31C0C4-C452-4F85-979E-90E3D79ADA49}"/>
              </a:ext>
            </a:extLst>
          </p:cNvPr>
          <p:cNvSpPr>
            <a:spLocks noGrp="1"/>
          </p:cNvSpPr>
          <p:nvPr>
            <p:ph idx="1"/>
          </p:nvPr>
        </p:nvSpPr>
        <p:spPr>
          <a:xfrm>
            <a:off x="821515" y="1342239"/>
            <a:ext cx="6204984" cy="4406441"/>
          </a:xfrm>
        </p:spPr>
        <p:txBody>
          <a:bodyPr>
            <a:normAutofit/>
          </a:bodyPr>
          <a:lstStyle/>
          <a:p>
            <a:pPr>
              <a:lnSpc>
                <a:spcPct val="80000"/>
              </a:lnSpc>
            </a:pPr>
            <a:r>
              <a:rPr lang="is-IS" sz="1800" dirty="0"/>
              <a:t>Skoðið mörkin vel í vallarskoðun og ef þarf að laga eitthvað aftur í upphitun (bæði mörkin).</a:t>
            </a:r>
          </a:p>
          <a:p>
            <a:pPr>
              <a:lnSpc>
                <a:spcPct val="80000"/>
              </a:lnSpc>
            </a:pPr>
            <a:r>
              <a:rPr lang="is-IS" sz="1800" dirty="0"/>
              <a:t>Við upphaf leiks og seinni hálfleiks.  AD1 ræður hraða – engan asa.  Þetta er markskoðun ekki bara „sýning“!</a:t>
            </a:r>
          </a:p>
          <a:p>
            <a:pPr>
              <a:lnSpc>
                <a:spcPct val="80000"/>
              </a:lnSpc>
            </a:pPr>
            <a:r>
              <a:rPr lang="is-IS" sz="1800" dirty="0"/>
              <a:t>1. Hlaupið greiðlega að </a:t>
            </a:r>
            <a:r>
              <a:rPr lang="is-IS" sz="1800" dirty="0" err="1"/>
              <a:t>nærstöng</a:t>
            </a:r>
            <a:r>
              <a:rPr lang="is-IS" sz="1800" dirty="0"/>
              <a:t> </a:t>
            </a:r>
          </a:p>
          <a:p>
            <a:pPr>
              <a:lnSpc>
                <a:spcPct val="80000"/>
              </a:lnSpc>
            </a:pPr>
            <a:r>
              <a:rPr lang="is-IS" sz="1800" dirty="0"/>
              <a:t>2. Neðri hluti </a:t>
            </a:r>
          </a:p>
          <a:p>
            <a:pPr>
              <a:lnSpc>
                <a:spcPct val="80000"/>
              </a:lnSpc>
            </a:pPr>
            <a:r>
              <a:rPr lang="is-IS" sz="1800" dirty="0"/>
              <a:t>3. Efri hluti </a:t>
            </a:r>
          </a:p>
          <a:p>
            <a:pPr>
              <a:lnSpc>
                <a:spcPct val="80000"/>
              </a:lnSpc>
            </a:pPr>
            <a:r>
              <a:rPr lang="is-IS" sz="1800" dirty="0"/>
              <a:t>4. Í línu </a:t>
            </a:r>
          </a:p>
          <a:p>
            <a:pPr>
              <a:lnSpc>
                <a:spcPct val="80000"/>
              </a:lnSpc>
            </a:pPr>
            <a:r>
              <a:rPr lang="is-IS" sz="1800" dirty="0"/>
              <a:t>Reynið á netið með höndum (ekki með flagginu) og lýtið yfir möskvana líka (ekki bara festingar við gras og stangir)</a:t>
            </a:r>
          </a:p>
          <a:p>
            <a:endParaRPr lang="is-IS" sz="1900" dirty="0"/>
          </a:p>
        </p:txBody>
      </p:sp>
      <p:pic>
        <p:nvPicPr>
          <p:cNvPr id="4" name="Picture 3" descr="A picture containing drawing, clock&#10;&#10;Description automatically generated">
            <a:extLst>
              <a:ext uri="{FF2B5EF4-FFF2-40B4-BE49-F238E27FC236}">
                <a16:creationId xmlns:a16="http://schemas.microsoft.com/office/drawing/2014/main" id="{8EEBCF72-8116-4FA9-BACC-B3B7B4509DBC}"/>
              </a:ext>
            </a:extLst>
          </p:cNvPr>
          <p:cNvPicPr>
            <a:picLocks noChangeAspect="1"/>
          </p:cNvPicPr>
          <p:nvPr/>
        </p:nvPicPr>
        <p:blipFill>
          <a:blip r:embed="rId2"/>
          <a:stretch>
            <a:fillRect/>
          </a:stretch>
        </p:blipFill>
        <p:spPr>
          <a:xfrm>
            <a:off x="7829551" y="1236029"/>
            <a:ext cx="4042409" cy="1707918"/>
          </a:xfrm>
          <a:prstGeom prst="rect">
            <a:avLst/>
          </a:prstGeom>
        </p:spPr>
      </p:pic>
      <p:pic>
        <p:nvPicPr>
          <p:cNvPr id="10" name="Picture 2" descr="780px-Soccer_field_-_empty_svg">
            <a:extLst>
              <a:ext uri="{FF2B5EF4-FFF2-40B4-BE49-F238E27FC236}">
                <a16:creationId xmlns:a16="http://schemas.microsoft.com/office/drawing/2014/main" id="{44B1B4FA-C73E-4D47-A3B0-AEB66FA7888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3124" t="428" b="77406"/>
          <a:stretch/>
        </p:blipFill>
        <p:spPr bwMode="auto">
          <a:xfrm>
            <a:off x="2556482" y="4421456"/>
            <a:ext cx="3537197" cy="2169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Arrow Connector 12">
            <a:extLst>
              <a:ext uri="{FF2B5EF4-FFF2-40B4-BE49-F238E27FC236}">
                <a16:creationId xmlns:a16="http://schemas.microsoft.com/office/drawing/2014/main" id="{A73D464D-3C46-46CC-B3F8-71FAD4DD9D69}"/>
              </a:ext>
            </a:extLst>
          </p:cNvPr>
          <p:cNvCxnSpPr/>
          <p:nvPr/>
        </p:nvCxnSpPr>
        <p:spPr>
          <a:xfrm flipV="1">
            <a:off x="3276562" y="4855387"/>
            <a:ext cx="0" cy="1656184"/>
          </a:xfrm>
          <a:prstGeom prst="straightConnector1">
            <a:avLst/>
          </a:prstGeom>
          <a:ln w="28575">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1C6C9D64-7FD5-4D5A-A942-799F297740D2}"/>
              </a:ext>
            </a:extLst>
          </p:cNvPr>
          <p:cNvCxnSpPr/>
          <p:nvPr/>
        </p:nvCxnSpPr>
        <p:spPr>
          <a:xfrm flipH="1">
            <a:off x="2556482" y="4639363"/>
            <a:ext cx="720080" cy="1965"/>
          </a:xfrm>
          <a:prstGeom prst="straightConnector1">
            <a:avLst/>
          </a:prstGeom>
          <a:ln w="28575">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51E728B5-663D-4B2D-A931-0A81019951CA}"/>
              </a:ext>
            </a:extLst>
          </p:cNvPr>
          <p:cNvCxnSpPr/>
          <p:nvPr/>
        </p:nvCxnSpPr>
        <p:spPr>
          <a:xfrm>
            <a:off x="2648388" y="4855387"/>
            <a:ext cx="556166" cy="0"/>
          </a:xfrm>
          <a:prstGeom prst="straightConnector1">
            <a:avLst/>
          </a:prstGeom>
          <a:ln w="28575">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DC1E7AF0-F0AC-4C1C-91EF-54A6DDE0CDCF}"/>
              </a:ext>
            </a:extLst>
          </p:cNvPr>
          <p:cNvCxnSpPr/>
          <p:nvPr/>
        </p:nvCxnSpPr>
        <p:spPr>
          <a:xfrm>
            <a:off x="3406203" y="4855387"/>
            <a:ext cx="2462647" cy="1584176"/>
          </a:xfrm>
          <a:prstGeom prst="straightConnector1">
            <a:avLst/>
          </a:prstGeom>
          <a:ln w="28575">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pic>
        <p:nvPicPr>
          <p:cNvPr id="19" name="Picture 2" descr="http://img.archiexpo.com/images_ae/photo-g/football-goals-64042-6369451.jpg">
            <a:hlinkClick r:id="rId4"/>
            <a:extLst>
              <a:ext uri="{FF2B5EF4-FFF2-40B4-BE49-F238E27FC236}">
                <a16:creationId xmlns:a16="http://schemas.microsoft.com/office/drawing/2014/main" id="{FCD74705-C720-447E-8C23-EECAF5EDDDE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6191" t="21402" r="27639"/>
          <a:stretch/>
        </p:blipFill>
        <p:spPr bwMode="auto">
          <a:xfrm>
            <a:off x="7098507" y="3429000"/>
            <a:ext cx="4320480" cy="2949969"/>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Straight Arrow Connector 19">
            <a:extLst>
              <a:ext uri="{FF2B5EF4-FFF2-40B4-BE49-F238E27FC236}">
                <a16:creationId xmlns:a16="http://schemas.microsoft.com/office/drawing/2014/main" id="{6FB518EF-9AA5-49C3-8624-ACF690C98215}"/>
              </a:ext>
            </a:extLst>
          </p:cNvPr>
          <p:cNvCxnSpPr/>
          <p:nvPr/>
        </p:nvCxnSpPr>
        <p:spPr>
          <a:xfrm>
            <a:off x="10091546" y="5783113"/>
            <a:ext cx="463345" cy="547724"/>
          </a:xfrm>
          <a:prstGeom prst="straightConnector1">
            <a:avLst/>
          </a:prstGeom>
          <a:ln w="28575">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07410FF-3E9A-47FE-83DF-9708A685A19F}"/>
              </a:ext>
            </a:extLst>
          </p:cNvPr>
          <p:cNvCxnSpPr/>
          <p:nvPr/>
        </p:nvCxnSpPr>
        <p:spPr>
          <a:xfrm flipV="1">
            <a:off x="7530555" y="5783113"/>
            <a:ext cx="2232248" cy="547724"/>
          </a:xfrm>
          <a:prstGeom prst="straightConnector1">
            <a:avLst/>
          </a:prstGeom>
          <a:ln w="28575">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87721B0C-83A2-4AEA-85DC-041EF25A812A}"/>
              </a:ext>
            </a:extLst>
          </p:cNvPr>
          <p:cNvCxnSpPr/>
          <p:nvPr/>
        </p:nvCxnSpPr>
        <p:spPr>
          <a:xfrm flipV="1">
            <a:off x="10096736" y="5520017"/>
            <a:ext cx="890203" cy="138502"/>
          </a:xfrm>
          <a:prstGeom prst="straightConnector1">
            <a:avLst/>
          </a:prstGeom>
          <a:ln w="28575">
            <a:solidFill>
              <a:srgbClr val="FF0000"/>
            </a:solidFill>
            <a:tailEnd type="non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8E10191E-2D4F-4E6E-9333-C1A586473FEA}"/>
              </a:ext>
            </a:extLst>
          </p:cNvPr>
          <p:cNvCxnSpPr/>
          <p:nvPr/>
        </p:nvCxnSpPr>
        <p:spPr>
          <a:xfrm flipH="1" flipV="1">
            <a:off x="9258747" y="5246179"/>
            <a:ext cx="720080" cy="92759"/>
          </a:xfrm>
          <a:prstGeom prst="straightConnector1">
            <a:avLst/>
          </a:prstGeom>
          <a:ln w="28575">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AB4CB153-8B2C-4722-9A27-19C6E35887CF}"/>
              </a:ext>
            </a:extLst>
          </p:cNvPr>
          <p:cNvCxnSpPr/>
          <p:nvPr/>
        </p:nvCxnSpPr>
        <p:spPr>
          <a:xfrm>
            <a:off x="8250635" y="5099509"/>
            <a:ext cx="1008112" cy="146670"/>
          </a:xfrm>
          <a:prstGeom prst="straightConnector1">
            <a:avLst/>
          </a:prstGeom>
          <a:ln w="28575">
            <a:solidFill>
              <a:srgbClr val="FF0000"/>
            </a:solidFill>
            <a:tailEnd type="none"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EE8CD013-D66E-4898-AD15-72EA3D780564}"/>
              </a:ext>
            </a:extLst>
          </p:cNvPr>
          <p:cNvCxnSpPr/>
          <p:nvPr/>
        </p:nvCxnSpPr>
        <p:spPr>
          <a:xfrm flipV="1">
            <a:off x="7458547" y="5107677"/>
            <a:ext cx="792088" cy="69251"/>
          </a:xfrm>
          <a:prstGeom prst="straightConnector1">
            <a:avLst/>
          </a:prstGeom>
          <a:ln w="28575">
            <a:solidFill>
              <a:srgbClr val="FF0000"/>
            </a:solidFill>
            <a:tailEnd type="non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542E683D-DA81-42C9-9C3D-77B3BE246E4F}"/>
              </a:ext>
            </a:extLst>
          </p:cNvPr>
          <p:cNvCxnSpPr/>
          <p:nvPr/>
        </p:nvCxnSpPr>
        <p:spPr>
          <a:xfrm flipV="1">
            <a:off x="7434451" y="4427490"/>
            <a:ext cx="0" cy="745354"/>
          </a:xfrm>
          <a:prstGeom prst="straightConnector1">
            <a:avLst/>
          </a:prstGeom>
          <a:ln w="28575">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F6A7C6F1-8F14-454B-934B-8FF1FA43BE86}"/>
              </a:ext>
            </a:extLst>
          </p:cNvPr>
          <p:cNvCxnSpPr/>
          <p:nvPr/>
        </p:nvCxnSpPr>
        <p:spPr>
          <a:xfrm>
            <a:off x="10143668" y="5381518"/>
            <a:ext cx="843271" cy="124596"/>
          </a:xfrm>
          <a:prstGeom prst="straightConnector1">
            <a:avLst/>
          </a:prstGeom>
          <a:ln w="28575">
            <a:solidFill>
              <a:srgbClr val="FF0000"/>
            </a:solidFill>
            <a:tailEnd type="none"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A10F4FB3-6986-4E54-AFD1-A5FC28C1C018}"/>
              </a:ext>
            </a:extLst>
          </p:cNvPr>
          <p:cNvCxnSpPr/>
          <p:nvPr/>
        </p:nvCxnSpPr>
        <p:spPr>
          <a:xfrm flipV="1">
            <a:off x="7434451" y="3875373"/>
            <a:ext cx="1536264" cy="144016"/>
          </a:xfrm>
          <a:prstGeom prst="straightConnector1">
            <a:avLst/>
          </a:prstGeom>
          <a:ln w="28575">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6180CAF9-5AD5-4A75-ABE7-15120243A4E0}"/>
              </a:ext>
            </a:extLst>
          </p:cNvPr>
          <p:cNvCxnSpPr/>
          <p:nvPr/>
        </p:nvCxnSpPr>
        <p:spPr>
          <a:xfrm flipV="1">
            <a:off x="8970715" y="3731357"/>
            <a:ext cx="1080120" cy="144016"/>
          </a:xfrm>
          <a:prstGeom prst="straightConnector1">
            <a:avLst/>
          </a:prstGeom>
          <a:ln w="28575">
            <a:solidFill>
              <a:srgbClr val="FF0000"/>
            </a:solidFill>
            <a:tailEnd type="none"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BEE44A83-27D2-4D22-B030-B9A39BF4204D}"/>
              </a:ext>
            </a:extLst>
          </p:cNvPr>
          <p:cNvCxnSpPr/>
          <p:nvPr/>
        </p:nvCxnSpPr>
        <p:spPr>
          <a:xfrm>
            <a:off x="10227391" y="3731357"/>
            <a:ext cx="0" cy="1068810"/>
          </a:xfrm>
          <a:prstGeom prst="straightConnector1">
            <a:avLst/>
          </a:prstGeom>
          <a:ln w="28575">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36A88A7A-60F8-4F4B-A826-48A9E288CCCA}"/>
              </a:ext>
            </a:extLst>
          </p:cNvPr>
          <p:cNvSpPr txBox="1"/>
          <p:nvPr/>
        </p:nvSpPr>
        <p:spPr>
          <a:xfrm>
            <a:off x="3334195" y="5658517"/>
            <a:ext cx="216024" cy="276999"/>
          </a:xfrm>
          <a:prstGeom prst="rect">
            <a:avLst/>
          </a:prstGeom>
          <a:noFill/>
        </p:spPr>
        <p:txBody>
          <a:bodyPr wrap="square" rtlCol="0">
            <a:spAutoFit/>
          </a:bodyPr>
          <a:lstStyle/>
          <a:p>
            <a:r>
              <a:rPr lang="is-IS" sz="1200" b="1" dirty="0"/>
              <a:t>1</a:t>
            </a:r>
          </a:p>
        </p:txBody>
      </p:sp>
      <p:sp>
        <p:nvSpPr>
          <p:cNvPr id="33" name="TextBox 32">
            <a:extLst>
              <a:ext uri="{FF2B5EF4-FFF2-40B4-BE49-F238E27FC236}">
                <a16:creationId xmlns:a16="http://schemas.microsoft.com/office/drawing/2014/main" id="{1CA24323-C8C1-429B-A90B-CAAA41DC6221}"/>
              </a:ext>
            </a:extLst>
          </p:cNvPr>
          <p:cNvSpPr txBox="1"/>
          <p:nvPr/>
        </p:nvSpPr>
        <p:spPr>
          <a:xfrm>
            <a:off x="2844514" y="4438521"/>
            <a:ext cx="216024" cy="276999"/>
          </a:xfrm>
          <a:prstGeom prst="rect">
            <a:avLst/>
          </a:prstGeom>
          <a:noFill/>
        </p:spPr>
        <p:txBody>
          <a:bodyPr wrap="square" rtlCol="0">
            <a:spAutoFit/>
          </a:bodyPr>
          <a:lstStyle/>
          <a:p>
            <a:r>
              <a:rPr lang="is-IS" sz="1200" b="1" dirty="0"/>
              <a:t>2</a:t>
            </a:r>
          </a:p>
        </p:txBody>
      </p:sp>
      <p:sp>
        <p:nvSpPr>
          <p:cNvPr id="34" name="TextBox 33">
            <a:extLst>
              <a:ext uri="{FF2B5EF4-FFF2-40B4-BE49-F238E27FC236}">
                <a16:creationId xmlns:a16="http://schemas.microsoft.com/office/drawing/2014/main" id="{2E82B486-C65A-4F12-AC0C-2A9E53F7F91A}"/>
              </a:ext>
            </a:extLst>
          </p:cNvPr>
          <p:cNvSpPr txBox="1"/>
          <p:nvPr/>
        </p:nvSpPr>
        <p:spPr>
          <a:xfrm>
            <a:off x="2767647" y="4816691"/>
            <a:ext cx="216024" cy="276999"/>
          </a:xfrm>
          <a:prstGeom prst="rect">
            <a:avLst/>
          </a:prstGeom>
          <a:noFill/>
        </p:spPr>
        <p:txBody>
          <a:bodyPr wrap="square" rtlCol="0">
            <a:spAutoFit/>
          </a:bodyPr>
          <a:lstStyle/>
          <a:p>
            <a:r>
              <a:rPr lang="is-IS" sz="1200" b="1" dirty="0"/>
              <a:t>3</a:t>
            </a:r>
          </a:p>
        </p:txBody>
      </p:sp>
      <p:sp>
        <p:nvSpPr>
          <p:cNvPr id="35" name="TextBox 34">
            <a:extLst>
              <a:ext uri="{FF2B5EF4-FFF2-40B4-BE49-F238E27FC236}">
                <a16:creationId xmlns:a16="http://schemas.microsoft.com/office/drawing/2014/main" id="{1E1303CD-BA8A-495B-BF61-B1B362007C25}"/>
              </a:ext>
            </a:extLst>
          </p:cNvPr>
          <p:cNvSpPr txBox="1"/>
          <p:nvPr/>
        </p:nvSpPr>
        <p:spPr>
          <a:xfrm>
            <a:off x="5256782" y="5783113"/>
            <a:ext cx="216024" cy="276999"/>
          </a:xfrm>
          <a:prstGeom prst="rect">
            <a:avLst/>
          </a:prstGeom>
          <a:noFill/>
        </p:spPr>
        <p:txBody>
          <a:bodyPr wrap="square" rtlCol="0">
            <a:spAutoFit/>
          </a:bodyPr>
          <a:lstStyle/>
          <a:p>
            <a:r>
              <a:rPr lang="is-IS" sz="1200" b="1" dirty="0"/>
              <a:t>4</a:t>
            </a:r>
          </a:p>
        </p:txBody>
      </p:sp>
      <p:sp>
        <p:nvSpPr>
          <p:cNvPr id="36" name="TextBox 35">
            <a:extLst>
              <a:ext uri="{FF2B5EF4-FFF2-40B4-BE49-F238E27FC236}">
                <a16:creationId xmlns:a16="http://schemas.microsoft.com/office/drawing/2014/main" id="{6F2242D2-815C-48D8-8D2B-D2ED425B9FB9}"/>
              </a:ext>
            </a:extLst>
          </p:cNvPr>
          <p:cNvSpPr txBox="1"/>
          <p:nvPr/>
        </p:nvSpPr>
        <p:spPr>
          <a:xfrm>
            <a:off x="10112523" y="6069565"/>
            <a:ext cx="216024" cy="276999"/>
          </a:xfrm>
          <a:prstGeom prst="rect">
            <a:avLst/>
          </a:prstGeom>
          <a:noFill/>
        </p:spPr>
        <p:txBody>
          <a:bodyPr wrap="square" rtlCol="0">
            <a:spAutoFit/>
          </a:bodyPr>
          <a:lstStyle/>
          <a:p>
            <a:r>
              <a:rPr lang="is-IS" sz="1200" b="1" dirty="0"/>
              <a:t>4</a:t>
            </a:r>
          </a:p>
        </p:txBody>
      </p:sp>
      <p:sp>
        <p:nvSpPr>
          <p:cNvPr id="37" name="TextBox 36">
            <a:extLst>
              <a:ext uri="{FF2B5EF4-FFF2-40B4-BE49-F238E27FC236}">
                <a16:creationId xmlns:a16="http://schemas.microsoft.com/office/drawing/2014/main" id="{EAD0367E-217D-40EB-9CA4-2BA92D618277}"/>
              </a:ext>
            </a:extLst>
          </p:cNvPr>
          <p:cNvSpPr txBox="1"/>
          <p:nvPr/>
        </p:nvSpPr>
        <p:spPr>
          <a:xfrm>
            <a:off x="7787442" y="5946911"/>
            <a:ext cx="216024" cy="276999"/>
          </a:xfrm>
          <a:prstGeom prst="rect">
            <a:avLst/>
          </a:prstGeom>
          <a:noFill/>
        </p:spPr>
        <p:txBody>
          <a:bodyPr wrap="square" rtlCol="0">
            <a:spAutoFit/>
          </a:bodyPr>
          <a:lstStyle/>
          <a:p>
            <a:r>
              <a:rPr lang="is-IS" sz="1200" b="1" dirty="0"/>
              <a:t>1</a:t>
            </a:r>
          </a:p>
        </p:txBody>
      </p:sp>
      <p:sp>
        <p:nvSpPr>
          <p:cNvPr id="38" name="TextBox 37">
            <a:extLst>
              <a:ext uri="{FF2B5EF4-FFF2-40B4-BE49-F238E27FC236}">
                <a16:creationId xmlns:a16="http://schemas.microsoft.com/office/drawing/2014/main" id="{BF38EDAF-98B5-4370-8C74-6394D2CB2A67}"/>
              </a:ext>
            </a:extLst>
          </p:cNvPr>
          <p:cNvSpPr txBox="1"/>
          <p:nvPr/>
        </p:nvSpPr>
        <p:spPr>
          <a:xfrm>
            <a:off x="9039439" y="5228875"/>
            <a:ext cx="216024" cy="276999"/>
          </a:xfrm>
          <a:prstGeom prst="rect">
            <a:avLst/>
          </a:prstGeom>
          <a:noFill/>
        </p:spPr>
        <p:txBody>
          <a:bodyPr wrap="square" rtlCol="0">
            <a:spAutoFit/>
          </a:bodyPr>
          <a:lstStyle/>
          <a:p>
            <a:r>
              <a:rPr lang="is-IS" sz="1200" b="1" dirty="0"/>
              <a:t>2</a:t>
            </a:r>
          </a:p>
        </p:txBody>
      </p:sp>
      <p:sp>
        <p:nvSpPr>
          <p:cNvPr id="39" name="TextBox 38">
            <a:extLst>
              <a:ext uri="{FF2B5EF4-FFF2-40B4-BE49-F238E27FC236}">
                <a16:creationId xmlns:a16="http://schemas.microsoft.com/office/drawing/2014/main" id="{DC888E73-0B94-401E-B77F-AD44864FB25D}"/>
              </a:ext>
            </a:extLst>
          </p:cNvPr>
          <p:cNvSpPr txBox="1"/>
          <p:nvPr/>
        </p:nvSpPr>
        <p:spPr>
          <a:xfrm>
            <a:off x="8510345" y="3915275"/>
            <a:ext cx="216024" cy="276999"/>
          </a:xfrm>
          <a:prstGeom prst="rect">
            <a:avLst/>
          </a:prstGeom>
          <a:noFill/>
        </p:spPr>
        <p:txBody>
          <a:bodyPr wrap="square" rtlCol="0">
            <a:spAutoFit/>
          </a:bodyPr>
          <a:lstStyle/>
          <a:p>
            <a:r>
              <a:rPr lang="is-IS" sz="1200" b="1" dirty="0"/>
              <a:t>3</a:t>
            </a:r>
          </a:p>
        </p:txBody>
      </p:sp>
    </p:spTree>
    <p:extLst>
      <p:ext uri="{BB962C8B-B14F-4D97-AF65-F5344CB8AC3E}">
        <p14:creationId xmlns:p14="http://schemas.microsoft.com/office/powerpoint/2010/main" val="38146760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DA24C-C870-479D-AD9B-32ED282ACA2D}"/>
              </a:ext>
            </a:extLst>
          </p:cNvPr>
          <p:cNvSpPr>
            <a:spLocks noGrp="1"/>
          </p:cNvSpPr>
          <p:nvPr>
            <p:ph type="title"/>
          </p:nvPr>
        </p:nvSpPr>
        <p:spPr>
          <a:xfrm>
            <a:off x="838200" y="3376488"/>
            <a:ext cx="5109950" cy="956674"/>
          </a:xfrm>
        </p:spPr>
        <p:txBody>
          <a:bodyPr>
            <a:normAutofit/>
          </a:bodyPr>
          <a:lstStyle/>
          <a:p>
            <a:r>
              <a:rPr lang="is-IS" sz="3300"/>
              <a:t>Gengið til vallar og hlutkesti</a:t>
            </a:r>
          </a:p>
        </p:txBody>
      </p:sp>
      <p:pic>
        <p:nvPicPr>
          <p:cNvPr id="10" name="Picture 2">
            <a:extLst>
              <a:ext uri="{FF2B5EF4-FFF2-40B4-BE49-F238E27FC236}">
                <a16:creationId xmlns:a16="http://schemas.microsoft.com/office/drawing/2014/main" id="{344BE2DE-2E36-4EA1-9313-EB83D5286F6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157" t="23478" r="21265"/>
          <a:stretch/>
        </p:blipFill>
        <p:spPr bwMode="auto">
          <a:xfrm>
            <a:off x="8918388" y="3224950"/>
            <a:ext cx="2546137" cy="221642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Freeform: Shape 21">
            <a:extLst>
              <a:ext uri="{FF2B5EF4-FFF2-40B4-BE49-F238E27FC236}">
                <a16:creationId xmlns:a16="http://schemas.microsoft.com/office/drawing/2014/main" id="{7BC0F8B1-F985-469B-8332-13DBC76655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791963" y="451044"/>
            <a:ext cx="2308583" cy="2741196"/>
          </a:xfrm>
          <a:custGeom>
            <a:avLst/>
            <a:gdLst>
              <a:gd name="connsiteX0" fmla="*/ 2308583 w 2308583"/>
              <a:gd name="connsiteY0" fmla="*/ 2741196 h 2741196"/>
              <a:gd name="connsiteX1" fmla="*/ 462 w 2308583"/>
              <a:gd name="connsiteY1" fmla="*/ 2741196 h 2741196"/>
              <a:gd name="connsiteX2" fmla="*/ 0 w 2308583"/>
              <a:gd name="connsiteY2" fmla="*/ 2469337 h 2741196"/>
              <a:gd name="connsiteX3" fmla="*/ 2022607 w 2308583"/>
              <a:gd name="connsiteY3" fmla="*/ 2470269 h 2741196"/>
              <a:gd name="connsiteX4" fmla="*/ 2022607 w 2308583"/>
              <a:gd name="connsiteY4" fmla="*/ 0 h 2741196"/>
              <a:gd name="connsiteX5" fmla="*/ 2308583 w 2308583"/>
              <a:gd name="connsiteY5" fmla="*/ 0 h 274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8583" h="2741196">
                <a:moveTo>
                  <a:pt x="2308583" y="2741196"/>
                </a:moveTo>
                <a:lnTo>
                  <a:pt x="462" y="2741196"/>
                </a:lnTo>
                <a:cubicBezTo>
                  <a:pt x="-462" y="2647366"/>
                  <a:pt x="923" y="2563167"/>
                  <a:pt x="0" y="2469337"/>
                </a:cubicBezTo>
                <a:lnTo>
                  <a:pt x="2022607" y="2470269"/>
                </a:lnTo>
                <a:lnTo>
                  <a:pt x="2022607" y="0"/>
                </a:lnTo>
                <a:lnTo>
                  <a:pt x="2308583" y="0"/>
                </a:lnTo>
                <a:close/>
              </a:path>
            </a:pathLst>
          </a:custGeom>
          <a:solidFill>
            <a:schemeClr val="tx1">
              <a:lumMod val="95000"/>
              <a:lumOff val="5000"/>
              <a:alpha val="75000"/>
            </a:schemeClr>
          </a:solidFill>
          <a:ln w="0">
            <a:noFill/>
            <a:prstDash val="solid"/>
            <a:round/>
            <a:headEnd/>
            <a:tailEnd/>
          </a:ln>
        </p:spPr>
      </p:sp>
      <p:pic>
        <p:nvPicPr>
          <p:cNvPr id="13" name="Picture 3">
            <a:extLst>
              <a:ext uri="{FF2B5EF4-FFF2-40B4-BE49-F238E27FC236}">
                <a16:creationId xmlns:a16="http://schemas.microsoft.com/office/drawing/2014/main" id="{0DEFE3F7-7AFC-4344-A0A8-9091F00A4D1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834" r="4288"/>
          <a:stretch/>
        </p:blipFill>
        <p:spPr bwMode="auto">
          <a:xfrm>
            <a:off x="4520928" y="451042"/>
            <a:ext cx="3485650" cy="2741196"/>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descr="A picture containing drawing, clock&#10;&#10;Description automatically generated">
            <a:extLst>
              <a:ext uri="{FF2B5EF4-FFF2-40B4-BE49-F238E27FC236}">
                <a16:creationId xmlns:a16="http://schemas.microsoft.com/office/drawing/2014/main" id="{8EEBCF72-8116-4FA9-BACC-B3B7B4509DBC}"/>
              </a:ext>
            </a:extLst>
          </p:cNvPr>
          <p:cNvPicPr>
            <a:picLocks noChangeAspect="1"/>
          </p:cNvPicPr>
          <p:nvPr/>
        </p:nvPicPr>
        <p:blipFill>
          <a:blip r:embed="rId4"/>
          <a:stretch>
            <a:fillRect/>
          </a:stretch>
        </p:blipFill>
        <p:spPr>
          <a:xfrm>
            <a:off x="8479972" y="1287474"/>
            <a:ext cx="2743200" cy="1159002"/>
          </a:xfrm>
          <a:prstGeom prst="rect">
            <a:avLst/>
          </a:prstGeom>
        </p:spPr>
      </p:pic>
      <p:sp>
        <p:nvSpPr>
          <p:cNvPr id="24" name="Freeform: Shape 23">
            <a:extLst>
              <a:ext uri="{FF2B5EF4-FFF2-40B4-BE49-F238E27FC236}">
                <a16:creationId xmlns:a16="http://schemas.microsoft.com/office/drawing/2014/main" id="{89D15953-1642-4DD6-AD9E-01AA19247F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9466977" y="434000"/>
            <a:ext cx="2308583" cy="1114404"/>
          </a:xfrm>
          <a:custGeom>
            <a:avLst/>
            <a:gdLst>
              <a:gd name="connsiteX0" fmla="*/ 462 w 2308583"/>
              <a:gd name="connsiteY0" fmla="*/ 1114404 h 1114404"/>
              <a:gd name="connsiteX1" fmla="*/ 2308583 w 2308583"/>
              <a:gd name="connsiteY1" fmla="*/ 1114404 h 1114404"/>
              <a:gd name="connsiteX2" fmla="*/ 2308583 w 2308583"/>
              <a:gd name="connsiteY2" fmla="*/ 0 h 1114404"/>
              <a:gd name="connsiteX3" fmla="*/ 2022607 w 2308583"/>
              <a:gd name="connsiteY3" fmla="*/ 0 h 1114404"/>
              <a:gd name="connsiteX4" fmla="*/ 2022607 w 2308583"/>
              <a:gd name="connsiteY4" fmla="*/ 843477 h 1114404"/>
              <a:gd name="connsiteX5" fmla="*/ 0 w 2308583"/>
              <a:gd name="connsiteY5" fmla="*/ 842545 h 1114404"/>
              <a:gd name="connsiteX6" fmla="*/ 462 w 2308583"/>
              <a:gd name="connsiteY6" fmla="*/ 1114404 h 1114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8583" h="1114404">
                <a:moveTo>
                  <a:pt x="462" y="1114404"/>
                </a:moveTo>
                <a:lnTo>
                  <a:pt x="2308583" y="1114404"/>
                </a:lnTo>
                <a:lnTo>
                  <a:pt x="2308583" y="0"/>
                </a:lnTo>
                <a:lnTo>
                  <a:pt x="2022607" y="0"/>
                </a:lnTo>
                <a:lnTo>
                  <a:pt x="2022607" y="843477"/>
                </a:lnTo>
                <a:lnTo>
                  <a:pt x="0" y="842545"/>
                </a:lnTo>
                <a:cubicBezTo>
                  <a:pt x="923" y="936375"/>
                  <a:pt x="-462" y="1020574"/>
                  <a:pt x="462" y="1114404"/>
                </a:cubicBezTo>
                <a:close/>
              </a:path>
            </a:pathLst>
          </a:custGeom>
          <a:solidFill>
            <a:schemeClr val="tx1">
              <a:lumMod val="95000"/>
              <a:lumOff val="5000"/>
              <a:alpha val="75000"/>
            </a:schemeClr>
          </a:solidFill>
          <a:ln w="0">
            <a:noFill/>
            <a:prstDash val="solid"/>
            <a:round/>
            <a:headEnd/>
            <a:tailEnd/>
          </a:ln>
        </p:spPr>
      </p:sp>
      <p:sp>
        <p:nvSpPr>
          <p:cNvPr id="3" name="Content Placeholder 2">
            <a:extLst>
              <a:ext uri="{FF2B5EF4-FFF2-40B4-BE49-F238E27FC236}">
                <a16:creationId xmlns:a16="http://schemas.microsoft.com/office/drawing/2014/main" id="{AB31C0C4-C452-4F85-979E-90E3D79ADA49}"/>
              </a:ext>
            </a:extLst>
          </p:cNvPr>
          <p:cNvSpPr>
            <a:spLocks noGrp="1"/>
          </p:cNvSpPr>
          <p:nvPr>
            <p:ph idx="1"/>
          </p:nvPr>
        </p:nvSpPr>
        <p:spPr>
          <a:xfrm>
            <a:off x="838200" y="4387755"/>
            <a:ext cx="5109950" cy="1789207"/>
          </a:xfrm>
        </p:spPr>
        <p:txBody>
          <a:bodyPr>
            <a:normAutofit/>
          </a:bodyPr>
          <a:lstStyle/>
          <a:p>
            <a:pPr marL="342900" lvl="1" indent="-342900"/>
            <a:r>
              <a:rPr lang="is-IS" sz="1700"/>
              <a:t>Flaggið frá D og ekki upprúllað</a:t>
            </a:r>
          </a:p>
          <a:p>
            <a:pPr marL="342900" lvl="1" indent="-342900"/>
            <a:r>
              <a:rPr lang="is-IS" sz="1700"/>
              <a:t>Sýnið einbeitingu…ekkert fliss eða hrókasamræður</a:t>
            </a:r>
          </a:p>
          <a:p>
            <a:pPr marL="342900" lvl="1" indent="-342900"/>
            <a:r>
              <a:rPr lang="is-IS" sz="1700"/>
              <a:t>Stígið hálft skref afturábak við hlutkesti</a:t>
            </a:r>
          </a:p>
          <a:p>
            <a:pPr marL="342900" lvl="1" indent="-342900"/>
            <a:r>
              <a:rPr lang="is-IS" sz="1700"/>
              <a:t>Ekki skrifa fyrir framan fyrirliða - D hefur nægan tíma</a:t>
            </a:r>
          </a:p>
          <a:p>
            <a:pPr marL="342900" lvl="1" indent="-342900"/>
            <a:r>
              <a:rPr lang="is-IS" sz="1700"/>
              <a:t>Bíða með að beygja sig eftir peningnum</a:t>
            </a:r>
          </a:p>
          <a:p>
            <a:endParaRPr lang="is-IS" sz="1700"/>
          </a:p>
        </p:txBody>
      </p:sp>
      <p:pic>
        <p:nvPicPr>
          <p:cNvPr id="15" name="Picture 4">
            <a:extLst>
              <a:ext uri="{FF2B5EF4-FFF2-40B4-BE49-F238E27FC236}">
                <a16:creationId xmlns:a16="http://schemas.microsoft.com/office/drawing/2014/main" id="{F2816A74-70DE-46DE-8605-C58D35AFF6B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3201" t="18664" r="16038" b="13978"/>
          <a:stretch/>
        </p:blipFill>
        <p:spPr bwMode="auto">
          <a:xfrm>
            <a:off x="6243851" y="3999198"/>
            <a:ext cx="1909549" cy="136153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
            <a:extLst>
              <a:ext uri="{FF2B5EF4-FFF2-40B4-BE49-F238E27FC236}">
                <a16:creationId xmlns:a16="http://schemas.microsoft.com/office/drawing/2014/main" id="{9FDE8425-1E0C-440B-A524-0917DC0570B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558966" y="991202"/>
            <a:ext cx="2743200" cy="1831086"/>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Freeform 6">
            <a:extLst>
              <a:ext uri="{FF2B5EF4-FFF2-40B4-BE49-F238E27FC236}">
                <a16:creationId xmlns:a16="http://schemas.microsoft.com/office/drawing/2014/main" id="{FBF3780C-749F-4B50-9E1D-F2B1F6DBB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476833" y="2919002"/>
            <a:ext cx="2525072" cy="3398994"/>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1">
              <a:lumMod val="95000"/>
              <a:lumOff val="5000"/>
              <a:alpha val="75000"/>
            </a:schemeClr>
          </a:solidFill>
          <a:ln w="0">
            <a:noFill/>
            <a:prstDash val="solid"/>
            <a:round/>
            <a:headEnd/>
            <a:tailEnd/>
          </a:ln>
        </p:spPr>
      </p:sp>
    </p:spTree>
    <p:extLst>
      <p:ext uri="{BB962C8B-B14F-4D97-AF65-F5344CB8AC3E}">
        <p14:creationId xmlns:p14="http://schemas.microsoft.com/office/powerpoint/2010/main" val="1995768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901BE-59E4-47B6-9E12-89D10A85DCBF}"/>
              </a:ext>
            </a:extLst>
          </p:cNvPr>
          <p:cNvSpPr>
            <a:spLocks noGrp="1"/>
          </p:cNvSpPr>
          <p:nvPr>
            <p:ph type="title"/>
          </p:nvPr>
        </p:nvSpPr>
        <p:spPr>
          <a:xfrm>
            <a:off x="1136428" y="627564"/>
            <a:ext cx="7474172" cy="1325563"/>
          </a:xfrm>
        </p:spPr>
        <p:txBody>
          <a:bodyPr>
            <a:normAutofit fontScale="90000"/>
          </a:bodyPr>
          <a:lstStyle/>
          <a:p>
            <a:r>
              <a:rPr lang="en-US" b="1" dirty="0"/>
              <a:t>FLAGGTÆKNI OG MERKJAGJÖF AD</a:t>
            </a:r>
            <a:br>
              <a:rPr lang="en-US" b="1" dirty="0"/>
            </a:br>
            <a:r>
              <a:rPr lang="en-US" b="1" dirty="0"/>
              <a:t>PRAKTÍSK ATRIÐI FYRIR AD</a:t>
            </a:r>
            <a:endParaRPr lang="is-IS" dirty="0"/>
          </a:p>
        </p:txBody>
      </p:sp>
      <p:sp>
        <p:nvSpPr>
          <p:cNvPr id="9"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4D5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005B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drawing, clock&#10;&#10;Description automatically generated">
            <a:extLst>
              <a:ext uri="{FF2B5EF4-FFF2-40B4-BE49-F238E27FC236}">
                <a16:creationId xmlns:a16="http://schemas.microsoft.com/office/drawing/2014/main" id="{8EEBCF72-8116-4FA9-BACC-B3B7B4509DBC}"/>
              </a:ext>
            </a:extLst>
          </p:cNvPr>
          <p:cNvPicPr>
            <a:picLocks noChangeAspect="1"/>
          </p:cNvPicPr>
          <p:nvPr/>
        </p:nvPicPr>
        <p:blipFill>
          <a:blip r:embed="rId2"/>
          <a:stretch>
            <a:fillRect/>
          </a:stretch>
        </p:blipFill>
        <p:spPr>
          <a:xfrm>
            <a:off x="9254442" y="3120134"/>
            <a:ext cx="1462088" cy="617732"/>
          </a:xfrm>
          <a:prstGeom prst="rect">
            <a:avLst/>
          </a:prstGeom>
        </p:spPr>
      </p:pic>
      <p:pic>
        <p:nvPicPr>
          <p:cNvPr id="7" name="Picture 2" descr="C:\00-GUNNI-PRIVAT\2010-14_KSI\2014 - FLAGTÆKNI OG STÍLL AD\AD BENDINGAR 1.jpg">
            <a:extLst>
              <a:ext uri="{FF2B5EF4-FFF2-40B4-BE49-F238E27FC236}">
                <a16:creationId xmlns:a16="http://schemas.microsoft.com/office/drawing/2014/main" id="{DD2A2A30-2109-41E7-B3E5-52BD6824AC75}"/>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16106" b="54947"/>
          <a:stretch/>
        </p:blipFill>
        <p:spPr bwMode="auto">
          <a:xfrm>
            <a:off x="2209562" y="2046237"/>
            <a:ext cx="5327904" cy="218811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FE5BC993-6252-4E53-89E9-A84875FDDDF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6374" y="4811763"/>
            <a:ext cx="2520280" cy="1418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a:extLst>
              <a:ext uri="{FF2B5EF4-FFF2-40B4-BE49-F238E27FC236}">
                <a16:creationId xmlns:a16="http://schemas.microsoft.com/office/drawing/2014/main" id="{E8543644-CC59-495C-8FCA-6895961597C4}"/>
              </a:ext>
            </a:extLst>
          </p:cNvPr>
          <p:cNvSpPr/>
          <p:nvPr/>
        </p:nvSpPr>
        <p:spPr>
          <a:xfrm>
            <a:off x="6204356" y="5408298"/>
            <a:ext cx="3781130" cy="400110"/>
          </a:xfrm>
          <a:prstGeom prst="rect">
            <a:avLst/>
          </a:prstGeom>
        </p:spPr>
        <p:txBody>
          <a:bodyPr wrap="square">
            <a:spAutoFit/>
          </a:bodyPr>
          <a:lstStyle/>
          <a:p>
            <a:r>
              <a:rPr lang="is-IS" sz="2000" b="1" dirty="0"/>
              <a:t>Frosti Viðar Gunnarsson</a:t>
            </a:r>
            <a:endParaRPr lang="is-IS" sz="2000" dirty="0"/>
          </a:p>
        </p:txBody>
      </p:sp>
      <p:sp>
        <p:nvSpPr>
          <p:cNvPr id="14" name="TextBox 13">
            <a:extLst>
              <a:ext uri="{FF2B5EF4-FFF2-40B4-BE49-F238E27FC236}">
                <a16:creationId xmlns:a16="http://schemas.microsoft.com/office/drawing/2014/main" id="{D4F3474F-4C4D-4697-B1BE-825732BE2373}"/>
              </a:ext>
            </a:extLst>
          </p:cNvPr>
          <p:cNvSpPr txBox="1"/>
          <p:nvPr/>
        </p:nvSpPr>
        <p:spPr>
          <a:xfrm>
            <a:off x="7837572" y="6040129"/>
            <a:ext cx="1512168" cy="276999"/>
          </a:xfrm>
          <a:prstGeom prst="rect">
            <a:avLst/>
          </a:prstGeom>
          <a:noFill/>
        </p:spPr>
        <p:txBody>
          <a:bodyPr wrap="square" rtlCol="0">
            <a:spAutoFit/>
          </a:bodyPr>
          <a:lstStyle/>
          <a:p>
            <a:r>
              <a:rPr lang="is-IS" sz="1200" b="1" dirty="0"/>
              <a:t>Maí 2020</a:t>
            </a:r>
            <a:endParaRPr lang="is-IS" sz="1200" dirty="0"/>
          </a:p>
        </p:txBody>
      </p:sp>
    </p:spTree>
    <p:extLst>
      <p:ext uri="{BB962C8B-B14F-4D97-AF65-F5344CB8AC3E}">
        <p14:creationId xmlns:p14="http://schemas.microsoft.com/office/powerpoint/2010/main" val="42879629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DA24C-C870-479D-AD9B-32ED282ACA2D}"/>
              </a:ext>
            </a:extLst>
          </p:cNvPr>
          <p:cNvSpPr>
            <a:spLocks noGrp="1"/>
          </p:cNvSpPr>
          <p:nvPr>
            <p:ph type="title"/>
          </p:nvPr>
        </p:nvSpPr>
        <p:spPr>
          <a:xfrm>
            <a:off x="1136428" y="627564"/>
            <a:ext cx="7474172" cy="1325563"/>
          </a:xfrm>
        </p:spPr>
        <p:txBody>
          <a:bodyPr>
            <a:normAutofit/>
          </a:bodyPr>
          <a:lstStyle/>
          <a:p>
            <a:r>
              <a:rPr lang="is-IS" dirty="0"/>
              <a:t>Önnur praktísk atriði</a:t>
            </a:r>
          </a:p>
        </p:txBody>
      </p:sp>
      <p:sp>
        <p:nvSpPr>
          <p:cNvPr id="3" name="Content Placeholder 2">
            <a:extLst>
              <a:ext uri="{FF2B5EF4-FFF2-40B4-BE49-F238E27FC236}">
                <a16:creationId xmlns:a16="http://schemas.microsoft.com/office/drawing/2014/main" id="{AB31C0C4-C452-4F85-979E-90E3D79ADA49}"/>
              </a:ext>
            </a:extLst>
          </p:cNvPr>
          <p:cNvSpPr>
            <a:spLocks noGrp="1"/>
          </p:cNvSpPr>
          <p:nvPr>
            <p:ph idx="1"/>
          </p:nvPr>
        </p:nvSpPr>
        <p:spPr>
          <a:xfrm>
            <a:off x="1136429" y="2278173"/>
            <a:ext cx="6467867" cy="3450613"/>
          </a:xfrm>
        </p:spPr>
        <p:txBody>
          <a:bodyPr anchor="ctr">
            <a:normAutofit/>
          </a:bodyPr>
          <a:lstStyle/>
          <a:p>
            <a:r>
              <a:rPr lang="is-IS" sz="2200"/>
              <a:t>D ræður för í vallarskoðun – komið með ábendingar og leyfið D að ráða hvort hann vilji fylgja því eftir</a:t>
            </a:r>
          </a:p>
          <a:p>
            <a:r>
              <a:rPr lang="is-IS" sz="2200"/>
              <a:t>Skoðið leikmenn við búningsklefa (auðveldara að senda þá inn til að laga búnað). Gott að telja út.</a:t>
            </a:r>
          </a:p>
          <a:p>
            <a:r>
              <a:rPr lang="is-IS" sz="2200"/>
              <a:t>Upphitun: AD1 ræður för (þ.e. taka báðir línu)</a:t>
            </a:r>
          </a:p>
          <a:p>
            <a:r>
              <a:rPr lang="is-IS" sz="2200"/>
              <a:t>Hlaupið rösklega til D að leik loknum – enga spretti.</a:t>
            </a:r>
          </a:p>
          <a:p>
            <a:r>
              <a:rPr lang="is-IS" sz="2200"/>
              <a:t>Notum fyrirbyggjandi tal (innköst og návígi)</a:t>
            </a:r>
          </a:p>
          <a:p>
            <a:r>
              <a:rPr lang="is-IS" sz="2200"/>
              <a:t>Bekkjarmál – taktík og samráð við D</a:t>
            </a:r>
          </a:p>
          <a:p>
            <a:endParaRPr lang="is-IS" sz="2200"/>
          </a:p>
        </p:txBody>
      </p:sp>
      <p:sp>
        <p:nvSpPr>
          <p:cNvPr id="9"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4D5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005B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drawing, clock&#10;&#10;Description automatically generated">
            <a:extLst>
              <a:ext uri="{FF2B5EF4-FFF2-40B4-BE49-F238E27FC236}">
                <a16:creationId xmlns:a16="http://schemas.microsoft.com/office/drawing/2014/main" id="{8EEBCF72-8116-4FA9-BACC-B3B7B4509DBC}"/>
              </a:ext>
            </a:extLst>
          </p:cNvPr>
          <p:cNvPicPr>
            <a:picLocks noChangeAspect="1"/>
          </p:cNvPicPr>
          <p:nvPr/>
        </p:nvPicPr>
        <p:blipFill>
          <a:blip r:embed="rId2"/>
          <a:stretch>
            <a:fillRect/>
          </a:stretch>
        </p:blipFill>
        <p:spPr>
          <a:xfrm>
            <a:off x="9254442" y="3120134"/>
            <a:ext cx="1462088" cy="617732"/>
          </a:xfrm>
          <a:prstGeom prst="rect">
            <a:avLst/>
          </a:prstGeom>
        </p:spPr>
      </p:pic>
    </p:spTree>
    <p:extLst>
      <p:ext uri="{BB962C8B-B14F-4D97-AF65-F5344CB8AC3E}">
        <p14:creationId xmlns:p14="http://schemas.microsoft.com/office/powerpoint/2010/main" val="28951358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DA24C-C870-479D-AD9B-32ED282ACA2D}"/>
              </a:ext>
            </a:extLst>
          </p:cNvPr>
          <p:cNvSpPr>
            <a:spLocks noGrp="1"/>
          </p:cNvSpPr>
          <p:nvPr>
            <p:ph type="title"/>
          </p:nvPr>
        </p:nvSpPr>
        <p:spPr>
          <a:xfrm>
            <a:off x="1136428" y="627564"/>
            <a:ext cx="7474172" cy="1325563"/>
          </a:xfrm>
        </p:spPr>
        <p:txBody>
          <a:bodyPr>
            <a:normAutofit/>
          </a:bodyPr>
          <a:lstStyle/>
          <a:p>
            <a:r>
              <a:rPr lang="is-IS" dirty="0"/>
              <a:t>Undirbúningur fyrir leiki</a:t>
            </a:r>
          </a:p>
        </p:txBody>
      </p:sp>
      <p:sp>
        <p:nvSpPr>
          <p:cNvPr id="3" name="Content Placeholder 2">
            <a:extLst>
              <a:ext uri="{FF2B5EF4-FFF2-40B4-BE49-F238E27FC236}">
                <a16:creationId xmlns:a16="http://schemas.microsoft.com/office/drawing/2014/main" id="{AB31C0C4-C452-4F85-979E-90E3D79ADA49}"/>
              </a:ext>
            </a:extLst>
          </p:cNvPr>
          <p:cNvSpPr>
            <a:spLocks noGrp="1"/>
          </p:cNvSpPr>
          <p:nvPr>
            <p:ph idx="1"/>
          </p:nvPr>
        </p:nvSpPr>
        <p:spPr>
          <a:xfrm>
            <a:off x="1136429" y="2278173"/>
            <a:ext cx="6467867" cy="3450613"/>
          </a:xfrm>
        </p:spPr>
        <p:txBody>
          <a:bodyPr anchor="ctr">
            <a:normAutofit/>
          </a:bodyPr>
          <a:lstStyle/>
          <a:p>
            <a:r>
              <a:rPr lang="is-IS" sz="1500" b="1" dirty="0"/>
              <a:t>Kunna reglurnar og viðhalda þeirri þekkingu!</a:t>
            </a:r>
            <a:r>
              <a:rPr lang="is-IS" sz="1500" dirty="0"/>
              <a:t>  Mikið af góðu efni frá UEFA og FIFA sem þið þurfið að þekkja og skilja.</a:t>
            </a:r>
            <a:endParaRPr lang="is-IS" sz="1500" b="1" dirty="0"/>
          </a:p>
          <a:p>
            <a:r>
              <a:rPr lang="is-IS" sz="1500" dirty="0"/>
              <a:t>Mikilvægt að undirbúningur AD sé markviss og snúist meira af þeim sjálfum, frekar en að vita allt um alla sem eru að fara dæma aðra leiki.</a:t>
            </a:r>
          </a:p>
          <a:p>
            <a:r>
              <a:rPr lang="is-IS" sz="1500" dirty="0"/>
              <a:t>Vera með tékklista sjálfir, eins og dómarinn.  </a:t>
            </a:r>
          </a:p>
          <a:p>
            <a:r>
              <a:rPr lang="is-IS" sz="1500" dirty="0"/>
              <a:t>Snjallsímar eru frábært tæki en eiga ekki að taka hugann frá verkefninu sem </a:t>
            </a:r>
            <a:r>
              <a:rPr lang="is-IS" sz="1500" dirty="0" err="1"/>
              <a:t>framundan</a:t>
            </a:r>
            <a:r>
              <a:rPr lang="is-IS" sz="1500" dirty="0"/>
              <a:t> er. Láta þessi tæki eiga sig fyrir leik, í hálfleik og á meðan eftirlitsmaður fer yfir leikinn.</a:t>
            </a:r>
          </a:p>
          <a:p>
            <a:r>
              <a:rPr lang="is-IS" sz="1500" dirty="0"/>
              <a:t>Held einnig að hver og einn verði að finna góða rútínu til að mæta til leiks með rétt spennustig. Hluti af því er að finna jafnvægi milli vinnu og undirbúnings fyrir leik. </a:t>
            </a:r>
          </a:p>
          <a:p>
            <a:r>
              <a:rPr lang="is-IS" sz="1500" dirty="0"/>
              <a:t>Æfingar (líkami og haus), næring og heilbrigt líferni.  Ert dómari allan ársins hring!</a:t>
            </a:r>
          </a:p>
        </p:txBody>
      </p:sp>
      <p:sp>
        <p:nvSpPr>
          <p:cNvPr id="9"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4D5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005B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drawing, clock&#10;&#10;Description automatically generated">
            <a:extLst>
              <a:ext uri="{FF2B5EF4-FFF2-40B4-BE49-F238E27FC236}">
                <a16:creationId xmlns:a16="http://schemas.microsoft.com/office/drawing/2014/main" id="{8EEBCF72-8116-4FA9-BACC-B3B7B4509DBC}"/>
              </a:ext>
            </a:extLst>
          </p:cNvPr>
          <p:cNvPicPr>
            <a:picLocks noChangeAspect="1"/>
          </p:cNvPicPr>
          <p:nvPr/>
        </p:nvPicPr>
        <p:blipFill>
          <a:blip r:embed="rId2"/>
          <a:stretch>
            <a:fillRect/>
          </a:stretch>
        </p:blipFill>
        <p:spPr>
          <a:xfrm>
            <a:off x="9254442" y="3120134"/>
            <a:ext cx="1462088" cy="617732"/>
          </a:xfrm>
          <a:prstGeom prst="rect">
            <a:avLst/>
          </a:prstGeom>
        </p:spPr>
      </p:pic>
    </p:spTree>
    <p:extLst>
      <p:ext uri="{BB962C8B-B14F-4D97-AF65-F5344CB8AC3E}">
        <p14:creationId xmlns:p14="http://schemas.microsoft.com/office/powerpoint/2010/main" val="28387078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DA24C-C870-479D-AD9B-32ED282ACA2D}"/>
              </a:ext>
            </a:extLst>
          </p:cNvPr>
          <p:cNvSpPr>
            <a:spLocks noGrp="1"/>
          </p:cNvSpPr>
          <p:nvPr>
            <p:ph type="title"/>
          </p:nvPr>
        </p:nvSpPr>
        <p:spPr>
          <a:xfrm>
            <a:off x="1136428" y="627564"/>
            <a:ext cx="7474172" cy="1325563"/>
          </a:xfrm>
        </p:spPr>
        <p:txBody>
          <a:bodyPr>
            <a:normAutofit/>
          </a:bodyPr>
          <a:lstStyle/>
          <a:p>
            <a:r>
              <a:rPr lang="is-IS" dirty="0"/>
              <a:t>Vita sitt hlutverk</a:t>
            </a:r>
          </a:p>
        </p:txBody>
      </p:sp>
      <p:sp>
        <p:nvSpPr>
          <p:cNvPr id="3" name="Content Placeholder 2">
            <a:extLst>
              <a:ext uri="{FF2B5EF4-FFF2-40B4-BE49-F238E27FC236}">
                <a16:creationId xmlns:a16="http://schemas.microsoft.com/office/drawing/2014/main" id="{AB31C0C4-C452-4F85-979E-90E3D79ADA49}"/>
              </a:ext>
            </a:extLst>
          </p:cNvPr>
          <p:cNvSpPr>
            <a:spLocks noGrp="1"/>
          </p:cNvSpPr>
          <p:nvPr>
            <p:ph idx="1"/>
          </p:nvPr>
        </p:nvSpPr>
        <p:spPr>
          <a:xfrm>
            <a:off x="1136429" y="2278173"/>
            <a:ext cx="6467867" cy="3450613"/>
          </a:xfrm>
        </p:spPr>
        <p:txBody>
          <a:bodyPr anchor="ctr">
            <a:normAutofit/>
          </a:bodyPr>
          <a:lstStyle/>
          <a:p>
            <a:r>
              <a:rPr lang="is-IS" sz="1500" dirty="0"/>
              <a:t>Stórar ákvarðanir í teignum eru líklega það atriði sem við þurfum að </a:t>
            </a:r>
            <a:r>
              <a:rPr lang="is-IS" sz="1500" dirty="0" err="1"/>
              <a:t>fókusa</a:t>
            </a:r>
            <a:r>
              <a:rPr lang="is-IS" sz="1500" dirty="0"/>
              <a:t> á sérstaklega m.t.t. samstarfs.  </a:t>
            </a:r>
          </a:p>
          <a:p>
            <a:r>
              <a:rPr lang="is-IS" sz="1500" dirty="0"/>
              <a:t>AD er ekki í því hlutverki að giska, það sem við sjáum og vitum 100% komum við á framfæri með ákveðnum og sannfærandi hætti.  </a:t>
            </a:r>
          </a:p>
          <a:p>
            <a:r>
              <a:rPr lang="is-IS" sz="1500" dirty="0"/>
              <a:t>Ábendingar til D þurfa að vera markvissar og passa að vera ekki stöðugt að segja sitt álit á þessu og hinu meðan leik stendur.</a:t>
            </a:r>
          </a:p>
          <a:p>
            <a:r>
              <a:rPr lang="is-IS" sz="1500" dirty="0"/>
              <a:t>Áherslu á yfirvegun og það „liggi ekki rassgat á". </a:t>
            </a:r>
          </a:p>
          <a:p>
            <a:r>
              <a:rPr lang="is-IS" sz="1500" b="1" dirty="0"/>
              <a:t>Kjarkur og þor</a:t>
            </a:r>
            <a:r>
              <a:rPr lang="is-IS" sz="1500" dirty="0"/>
              <a:t>…. en enga </a:t>
            </a:r>
            <a:r>
              <a:rPr lang="is-IS" sz="1500" dirty="0" err="1"/>
              <a:t>fífldirfsku</a:t>
            </a:r>
            <a:r>
              <a:rPr lang="is-IS" sz="1500" dirty="0"/>
              <a:t>! </a:t>
            </a:r>
          </a:p>
          <a:p>
            <a:r>
              <a:rPr lang="is-IS" sz="1500" b="1" dirty="0"/>
              <a:t>YES. </a:t>
            </a:r>
            <a:r>
              <a:rPr lang="is-IS" sz="1500" dirty="0"/>
              <a:t>Yfirvegun, Einbeiting og Sjálfstraust.  Koma sér upp lykilorði til að skerpa athygli og einbeitingu á meðan leik stendur. Nota leikhlé á uppbyggjandi hátt til að skerpa fókus.  Kasta punktum á milli sem skerpa einbeitingu og halda mönnum á tánum.  AD ræða sín á milli sérstaklega.</a:t>
            </a:r>
          </a:p>
          <a:p>
            <a:endParaRPr lang="is-IS" sz="1500" dirty="0"/>
          </a:p>
        </p:txBody>
      </p:sp>
      <p:sp>
        <p:nvSpPr>
          <p:cNvPr id="9"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4D5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005B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drawing, clock&#10;&#10;Description automatically generated">
            <a:extLst>
              <a:ext uri="{FF2B5EF4-FFF2-40B4-BE49-F238E27FC236}">
                <a16:creationId xmlns:a16="http://schemas.microsoft.com/office/drawing/2014/main" id="{8EEBCF72-8116-4FA9-BACC-B3B7B4509DBC}"/>
              </a:ext>
            </a:extLst>
          </p:cNvPr>
          <p:cNvPicPr>
            <a:picLocks noChangeAspect="1"/>
          </p:cNvPicPr>
          <p:nvPr/>
        </p:nvPicPr>
        <p:blipFill>
          <a:blip r:embed="rId2"/>
          <a:stretch>
            <a:fillRect/>
          </a:stretch>
        </p:blipFill>
        <p:spPr>
          <a:xfrm>
            <a:off x="9254442" y="3120134"/>
            <a:ext cx="1462088" cy="617732"/>
          </a:xfrm>
          <a:prstGeom prst="rect">
            <a:avLst/>
          </a:prstGeom>
        </p:spPr>
      </p:pic>
    </p:spTree>
    <p:extLst>
      <p:ext uri="{BB962C8B-B14F-4D97-AF65-F5344CB8AC3E}">
        <p14:creationId xmlns:p14="http://schemas.microsoft.com/office/powerpoint/2010/main" val="4261770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DA24C-C870-479D-AD9B-32ED282ACA2D}"/>
              </a:ext>
            </a:extLst>
          </p:cNvPr>
          <p:cNvSpPr>
            <a:spLocks noGrp="1"/>
          </p:cNvSpPr>
          <p:nvPr>
            <p:ph type="title"/>
          </p:nvPr>
        </p:nvSpPr>
        <p:spPr>
          <a:xfrm>
            <a:off x="1136428" y="627564"/>
            <a:ext cx="7474172" cy="1325563"/>
          </a:xfrm>
        </p:spPr>
        <p:txBody>
          <a:bodyPr>
            <a:normAutofit/>
          </a:bodyPr>
          <a:lstStyle/>
          <a:p>
            <a:r>
              <a:rPr lang="is-IS" dirty="0"/>
              <a:t>Eftir leik</a:t>
            </a:r>
          </a:p>
        </p:txBody>
      </p:sp>
      <p:sp>
        <p:nvSpPr>
          <p:cNvPr id="3" name="Content Placeholder 2">
            <a:extLst>
              <a:ext uri="{FF2B5EF4-FFF2-40B4-BE49-F238E27FC236}">
                <a16:creationId xmlns:a16="http://schemas.microsoft.com/office/drawing/2014/main" id="{AB31C0C4-C452-4F85-979E-90E3D79ADA49}"/>
              </a:ext>
            </a:extLst>
          </p:cNvPr>
          <p:cNvSpPr>
            <a:spLocks noGrp="1"/>
          </p:cNvSpPr>
          <p:nvPr>
            <p:ph idx="1"/>
          </p:nvPr>
        </p:nvSpPr>
        <p:spPr>
          <a:xfrm>
            <a:off x="1136429" y="2278173"/>
            <a:ext cx="6467867" cy="3450613"/>
          </a:xfrm>
        </p:spPr>
        <p:txBody>
          <a:bodyPr anchor="ctr">
            <a:normAutofit/>
          </a:bodyPr>
          <a:lstStyle/>
          <a:p>
            <a:r>
              <a:rPr lang="is-IS" sz="1500" dirty="0"/>
              <a:t>Ekki sökkva sér í samfélagsmiðla og endalausar vangaveltur um hvað öðrum finnst.  </a:t>
            </a:r>
          </a:p>
          <a:p>
            <a:endParaRPr lang="is-IS" sz="1500" dirty="0"/>
          </a:p>
          <a:p>
            <a:r>
              <a:rPr lang="is-IS" sz="1500" dirty="0"/>
              <a:t>Leikgreina með aðilum sem þú treystir og fínstilla hausinn.  Þetta er sérstaklega mikilvægt í tæpum rangstöðu ákvörðunum.  Hvað sagði </a:t>
            </a:r>
            <a:r>
              <a:rPr lang="is-IS" sz="1500" dirty="0" err="1"/>
              <a:t>vömbin</a:t>
            </a:r>
            <a:r>
              <a:rPr lang="is-IS" sz="1500" dirty="0"/>
              <a:t> og hausinn þér inn á velli og hvernig lítur þetta út í sjónvarpi. Þá er maður enn með nokkuð skýra mynd á hversu tæp ákvörðunin var í kollinum á meðan leik stóð.</a:t>
            </a:r>
          </a:p>
          <a:p>
            <a:endParaRPr lang="is-IS" sz="1500" dirty="0"/>
          </a:p>
          <a:p>
            <a:r>
              <a:rPr lang="is-IS" sz="1500" dirty="0"/>
              <a:t>Alkahólista slagarinn góði, þ.e. æðruleysisbænin.  "</a:t>
            </a:r>
            <a:r>
              <a:rPr lang="is-IS" sz="1500" b="1" dirty="0"/>
              <a:t>Æðruleysi</a:t>
            </a:r>
            <a:r>
              <a:rPr lang="is-IS" sz="1500" dirty="0"/>
              <a:t>, sætta mig við það sem ég fæ ekki breytt, kjark til að breyta því sem ég get breytt og vit til að greina þar á milli". Horfum fyrst og fremst inn á við og látum ekki hluti sem við höfum ekki stjórn á hafa of mikil áhrif á okkur.</a:t>
            </a:r>
          </a:p>
          <a:p>
            <a:endParaRPr lang="is-IS" sz="1500" dirty="0"/>
          </a:p>
        </p:txBody>
      </p:sp>
      <p:sp>
        <p:nvSpPr>
          <p:cNvPr id="9"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4D5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005B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drawing, clock&#10;&#10;Description automatically generated">
            <a:extLst>
              <a:ext uri="{FF2B5EF4-FFF2-40B4-BE49-F238E27FC236}">
                <a16:creationId xmlns:a16="http://schemas.microsoft.com/office/drawing/2014/main" id="{8EEBCF72-8116-4FA9-BACC-B3B7B4509DBC}"/>
              </a:ext>
            </a:extLst>
          </p:cNvPr>
          <p:cNvPicPr>
            <a:picLocks noChangeAspect="1"/>
          </p:cNvPicPr>
          <p:nvPr/>
        </p:nvPicPr>
        <p:blipFill>
          <a:blip r:embed="rId2"/>
          <a:stretch>
            <a:fillRect/>
          </a:stretch>
        </p:blipFill>
        <p:spPr>
          <a:xfrm>
            <a:off x="9254442" y="3120134"/>
            <a:ext cx="1462088" cy="617732"/>
          </a:xfrm>
          <a:prstGeom prst="rect">
            <a:avLst/>
          </a:prstGeom>
        </p:spPr>
      </p:pic>
    </p:spTree>
    <p:extLst>
      <p:ext uri="{BB962C8B-B14F-4D97-AF65-F5344CB8AC3E}">
        <p14:creationId xmlns:p14="http://schemas.microsoft.com/office/powerpoint/2010/main" val="38088239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DA24C-C870-479D-AD9B-32ED282ACA2D}"/>
              </a:ext>
            </a:extLst>
          </p:cNvPr>
          <p:cNvSpPr>
            <a:spLocks noGrp="1"/>
          </p:cNvSpPr>
          <p:nvPr>
            <p:ph type="title"/>
          </p:nvPr>
        </p:nvSpPr>
        <p:spPr>
          <a:xfrm>
            <a:off x="1136428" y="627564"/>
            <a:ext cx="7474172" cy="1325563"/>
          </a:xfrm>
        </p:spPr>
        <p:txBody>
          <a:bodyPr>
            <a:normAutofit/>
          </a:bodyPr>
          <a:lstStyle/>
          <a:p>
            <a:r>
              <a:rPr lang="is-IS" dirty="0"/>
              <a:t>Að lokum</a:t>
            </a:r>
          </a:p>
        </p:txBody>
      </p:sp>
      <p:sp>
        <p:nvSpPr>
          <p:cNvPr id="3" name="Content Placeholder 2">
            <a:extLst>
              <a:ext uri="{FF2B5EF4-FFF2-40B4-BE49-F238E27FC236}">
                <a16:creationId xmlns:a16="http://schemas.microsoft.com/office/drawing/2014/main" id="{AB31C0C4-C452-4F85-979E-90E3D79ADA49}"/>
              </a:ext>
            </a:extLst>
          </p:cNvPr>
          <p:cNvSpPr>
            <a:spLocks noGrp="1"/>
          </p:cNvSpPr>
          <p:nvPr>
            <p:ph idx="1"/>
          </p:nvPr>
        </p:nvSpPr>
        <p:spPr>
          <a:xfrm>
            <a:off x="1136429" y="2278173"/>
            <a:ext cx="6467867" cy="3450613"/>
          </a:xfrm>
        </p:spPr>
        <p:txBody>
          <a:bodyPr anchor="ctr">
            <a:normAutofit/>
          </a:bodyPr>
          <a:lstStyle/>
          <a:p>
            <a:r>
              <a:rPr lang="is-IS" sz="2400" dirty="0"/>
              <a:t>Flaggið er ykkar </a:t>
            </a:r>
            <a:r>
              <a:rPr lang="is-IS" sz="2400" b="1" dirty="0"/>
              <a:t>verkfæri</a:t>
            </a:r>
            <a:r>
              <a:rPr lang="is-IS" sz="2400" dirty="0"/>
              <a:t> og </a:t>
            </a:r>
            <a:r>
              <a:rPr lang="is-IS" sz="2400" b="1" dirty="0"/>
              <a:t>vopn</a:t>
            </a:r>
            <a:r>
              <a:rPr lang="is-IS" sz="2400" dirty="0"/>
              <a:t> (líkamstjáning og flaggnotkun)</a:t>
            </a:r>
          </a:p>
          <a:p>
            <a:endParaRPr lang="is-IS" sz="2400" dirty="0"/>
          </a:p>
          <a:p>
            <a:r>
              <a:rPr lang="is-IS" sz="2400" dirty="0"/>
              <a:t>Skiptumst á upplýsingum og gagnrýnum hvorn annan á uppbyggjandi hátt.</a:t>
            </a:r>
          </a:p>
          <a:p>
            <a:pPr marL="0" indent="0">
              <a:buNone/>
            </a:pPr>
            <a:endParaRPr lang="is-IS" sz="2400" dirty="0"/>
          </a:p>
          <a:p>
            <a:r>
              <a:rPr lang="is-IS" sz="2400" dirty="0"/>
              <a:t>Komum til leiks með það í huga að styrkja og bæta liðsheildina.</a:t>
            </a:r>
          </a:p>
          <a:p>
            <a:endParaRPr lang="is-IS" sz="2400" dirty="0"/>
          </a:p>
        </p:txBody>
      </p:sp>
      <p:sp>
        <p:nvSpPr>
          <p:cNvPr id="9"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4D5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005B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drawing, clock&#10;&#10;Description automatically generated">
            <a:extLst>
              <a:ext uri="{FF2B5EF4-FFF2-40B4-BE49-F238E27FC236}">
                <a16:creationId xmlns:a16="http://schemas.microsoft.com/office/drawing/2014/main" id="{8EEBCF72-8116-4FA9-BACC-B3B7B4509DBC}"/>
              </a:ext>
            </a:extLst>
          </p:cNvPr>
          <p:cNvPicPr>
            <a:picLocks noChangeAspect="1"/>
          </p:cNvPicPr>
          <p:nvPr/>
        </p:nvPicPr>
        <p:blipFill>
          <a:blip r:embed="rId2"/>
          <a:stretch>
            <a:fillRect/>
          </a:stretch>
        </p:blipFill>
        <p:spPr>
          <a:xfrm>
            <a:off x="9254442" y="3120134"/>
            <a:ext cx="1462088" cy="617732"/>
          </a:xfrm>
          <a:prstGeom prst="rect">
            <a:avLst/>
          </a:prstGeom>
        </p:spPr>
      </p:pic>
    </p:spTree>
    <p:extLst>
      <p:ext uri="{BB962C8B-B14F-4D97-AF65-F5344CB8AC3E}">
        <p14:creationId xmlns:p14="http://schemas.microsoft.com/office/powerpoint/2010/main" val="1690185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901BE-59E4-47B6-9E12-89D10A85DCBF}"/>
              </a:ext>
            </a:extLst>
          </p:cNvPr>
          <p:cNvSpPr>
            <a:spLocks noGrp="1"/>
          </p:cNvSpPr>
          <p:nvPr>
            <p:ph type="title"/>
          </p:nvPr>
        </p:nvSpPr>
        <p:spPr>
          <a:xfrm>
            <a:off x="1136428" y="627564"/>
            <a:ext cx="7474172" cy="1325563"/>
          </a:xfrm>
        </p:spPr>
        <p:txBody>
          <a:bodyPr>
            <a:normAutofit/>
          </a:bodyPr>
          <a:lstStyle/>
          <a:p>
            <a:pPr algn="ctr"/>
            <a:r>
              <a:rPr lang="is-IS" dirty="0"/>
              <a:t>Formáli</a:t>
            </a:r>
          </a:p>
        </p:txBody>
      </p:sp>
      <p:sp>
        <p:nvSpPr>
          <p:cNvPr id="3" name="Content Placeholder 2">
            <a:extLst>
              <a:ext uri="{FF2B5EF4-FFF2-40B4-BE49-F238E27FC236}">
                <a16:creationId xmlns:a16="http://schemas.microsoft.com/office/drawing/2014/main" id="{142A17DF-0F9F-490C-B5EA-04944899455C}"/>
              </a:ext>
            </a:extLst>
          </p:cNvPr>
          <p:cNvSpPr>
            <a:spLocks noGrp="1"/>
          </p:cNvSpPr>
          <p:nvPr>
            <p:ph idx="1"/>
          </p:nvPr>
        </p:nvSpPr>
        <p:spPr>
          <a:xfrm>
            <a:off x="1136429" y="2278173"/>
            <a:ext cx="6467867" cy="3450613"/>
          </a:xfrm>
        </p:spPr>
        <p:txBody>
          <a:bodyPr anchor="ctr">
            <a:normAutofit/>
          </a:bodyPr>
          <a:lstStyle/>
          <a:p>
            <a:r>
              <a:rPr lang="is-IS" sz="2400" dirty="0"/>
              <a:t>Skyldur skv. 6. greininni og bls. 85-105 í leiðbeiningum með knattspyrnulögunum</a:t>
            </a:r>
          </a:p>
          <a:p>
            <a:r>
              <a:rPr lang="is-IS" sz="2400" dirty="0"/>
              <a:t>Flaggtækni og merkjagjöf breytist ekki þó talsamband og hljóðmerki séu notuð</a:t>
            </a:r>
          </a:p>
          <a:p>
            <a:r>
              <a:rPr lang="is-IS" sz="2400" dirty="0" err="1"/>
              <a:t>Augnsamband</a:t>
            </a:r>
            <a:r>
              <a:rPr lang="is-IS" sz="2400" dirty="0"/>
              <a:t> við D í allri ákvarðanatöku er lykilatriði – það liggur ekkert á!</a:t>
            </a:r>
          </a:p>
          <a:p>
            <a:r>
              <a:rPr lang="is-IS" sz="2400" b="1" dirty="0"/>
              <a:t>„Bíða og sjá“ </a:t>
            </a:r>
            <a:r>
              <a:rPr lang="is-IS" sz="2400" dirty="0"/>
              <a:t>er í dag hjá UEFA „</a:t>
            </a:r>
            <a:r>
              <a:rPr lang="is-IS" sz="2400" b="1" dirty="0"/>
              <a:t>Bíða, bíða, bíða og sjá“</a:t>
            </a:r>
            <a:r>
              <a:rPr lang="is-IS" sz="2400" dirty="0"/>
              <a:t>.</a:t>
            </a:r>
          </a:p>
        </p:txBody>
      </p:sp>
      <p:sp>
        <p:nvSpPr>
          <p:cNvPr id="9"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4D5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005B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drawing, clock&#10;&#10;Description automatically generated">
            <a:extLst>
              <a:ext uri="{FF2B5EF4-FFF2-40B4-BE49-F238E27FC236}">
                <a16:creationId xmlns:a16="http://schemas.microsoft.com/office/drawing/2014/main" id="{8EEBCF72-8116-4FA9-BACC-B3B7B4509DBC}"/>
              </a:ext>
            </a:extLst>
          </p:cNvPr>
          <p:cNvPicPr>
            <a:picLocks noChangeAspect="1"/>
          </p:cNvPicPr>
          <p:nvPr/>
        </p:nvPicPr>
        <p:blipFill>
          <a:blip r:embed="rId2"/>
          <a:stretch>
            <a:fillRect/>
          </a:stretch>
        </p:blipFill>
        <p:spPr>
          <a:xfrm>
            <a:off x="9254442" y="3120134"/>
            <a:ext cx="1462088" cy="617732"/>
          </a:xfrm>
          <a:prstGeom prst="rect">
            <a:avLst/>
          </a:prstGeom>
        </p:spPr>
      </p:pic>
    </p:spTree>
    <p:extLst>
      <p:ext uri="{BB962C8B-B14F-4D97-AF65-F5344CB8AC3E}">
        <p14:creationId xmlns:p14="http://schemas.microsoft.com/office/powerpoint/2010/main" val="1430596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901BE-59E4-47B6-9E12-89D10A85DCBF}"/>
              </a:ext>
            </a:extLst>
          </p:cNvPr>
          <p:cNvSpPr>
            <a:spLocks noGrp="1"/>
          </p:cNvSpPr>
          <p:nvPr>
            <p:ph type="title"/>
          </p:nvPr>
        </p:nvSpPr>
        <p:spPr>
          <a:xfrm>
            <a:off x="1136428" y="627564"/>
            <a:ext cx="7474172" cy="1325563"/>
          </a:xfrm>
        </p:spPr>
        <p:txBody>
          <a:bodyPr>
            <a:normAutofit/>
          </a:bodyPr>
          <a:lstStyle/>
          <a:p>
            <a:r>
              <a:rPr lang="is-IS" dirty="0"/>
              <a:t>Almennt um flaggtækni</a:t>
            </a:r>
          </a:p>
        </p:txBody>
      </p:sp>
      <p:sp>
        <p:nvSpPr>
          <p:cNvPr id="3" name="Content Placeholder 2">
            <a:extLst>
              <a:ext uri="{FF2B5EF4-FFF2-40B4-BE49-F238E27FC236}">
                <a16:creationId xmlns:a16="http://schemas.microsoft.com/office/drawing/2014/main" id="{142A17DF-0F9F-490C-B5EA-04944899455C}"/>
              </a:ext>
            </a:extLst>
          </p:cNvPr>
          <p:cNvSpPr>
            <a:spLocks noGrp="1"/>
          </p:cNvSpPr>
          <p:nvPr>
            <p:ph idx="1"/>
          </p:nvPr>
        </p:nvSpPr>
        <p:spPr>
          <a:xfrm>
            <a:off x="1136429" y="2278173"/>
            <a:ext cx="6467867" cy="3450613"/>
          </a:xfrm>
        </p:spPr>
        <p:txBody>
          <a:bodyPr anchor="ctr">
            <a:normAutofit fontScale="70000" lnSpcReduction="20000"/>
          </a:bodyPr>
          <a:lstStyle/>
          <a:p>
            <a:r>
              <a:rPr lang="is-IS" dirty="0"/>
              <a:t>Samræmd notkun er mikilvæg til að koma í veg fyrir misskilning og hjálpa til við að selja okkar ákvarðanir</a:t>
            </a:r>
          </a:p>
          <a:p>
            <a:r>
              <a:rPr lang="is-IS" dirty="0"/>
              <a:t>Flaggið ávallt </a:t>
            </a:r>
            <a:r>
              <a:rPr lang="is-IS" b="1" dirty="0"/>
              <a:t>sýnilegt D</a:t>
            </a:r>
            <a:r>
              <a:rPr lang="is-IS" dirty="0"/>
              <a:t> og í vinstri hönd í hliðarskrefum</a:t>
            </a:r>
          </a:p>
          <a:p>
            <a:pPr lvl="1"/>
            <a:r>
              <a:rPr lang="is-IS" dirty="0"/>
              <a:t>Seinkar rangstöðuákvörðunum</a:t>
            </a:r>
          </a:p>
          <a:p>
            <a:pPr lvl="1"/>
            <a:r>
              <a:rPr lang="is-IS" dirty="0"/>
              <a:t>Auðveldara að skipta yfir í sprett niður að hornfána</a:t>
            </a:r>
          </a:p>
          <a:p>
            <a:r>
              <a:rPr lang="is-IS" dirty="0"/>
              <a:t>Það liggur ekkert á – ákveðnar hreyfingar með öryggi og festu (ekki í flýti eða á ýktan hátt)</a:t>
            </a:r>
          </a:p>
          <a:p>
            <a:r>
              <a:rPr lang="is-IS" dirty="0">
                <a:sym typeface="Wingdings" panose="05000000000000000000" pitchFamily="2" charset="2"/>
              </a:rPr>
              <a:t>Framkvæmið bendingar í kyrrstöðu og reynið að halda hverri bendingu í a.m.k. 2-3 sek eða þar til D hefur tekið eftir. </a:t>
            </a:r>
          </a:p>
          <a:p>
            <a:r>
              <a:rPr lang="is-IS" dirty="0">
                <a:sym typeface="Wingdings" panose="05000000000000000000" pitchFamily="2" charset="2"/>
              </a:rPr>
              <a:t>Forðist faldar bendingar til D og takið engar áberandi aukabendingar (enga leikaræna tilburði)</a:t>
            </a:r>
          </a:p>
          <a:p>
            <a:endParaRPr lang="is-IS" sz="2400" dirty="0"/>
          </a:p>
        </p:txBody>
      </p:sp>
      <p:sp>
        <p:nvSpPr>
          <p:cNvPr id="9"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4D5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005B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drawing, clock&#10;&#10;Description automatically generated">
            <a:extLst>
              <a:ext uri="{FF2B5EF4-FFF2-40B4-BE49-F238E27FC236}">
                <a16:creationId xmlns:a16="http://schemas.microsoft.com/office/drawing/2014/main" id="{8EEBCF72-8116-4FA9-BACC-B3B7B4509DBC}"/>
              </a:ext>
            </a:extLst>
          </p:cNvPr>
          <p:cNvPicPr>
            <a:picLocks noChangeAspect="1"/>
          </p:cNvPicPr>
          <p:nvPr/>
        </p:nvPicPr>
        <p:blipFill>
          <a:blip r:embed="rId2"/>
          <a:stretch>
            <a:fillRect/>
          </a:stretch>
        </p:blipFill>
        <p:spPr>
          <a:xfrm>
            <a:off x="9254442" y="3120134"/>
            <a:ext cx="1462088" cy="617732"/>
          </a:xfrm>
          <a:prstGeom prst="rect">
            <a:avLst/>
          </a:prstGeom>
        </p:spPr>
      </p:pic>
    </p:spTree>
    <p:extLst>
      <p:ext uri="{BB962C8B-B14F-4D97-AF65-F5344CB8AC3E}">
        <p14:creationId xmlns:p14="http://schemas.microsoft.com/office/powerpoint/2010/main" val="1794960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901BE-59E4-47B6-9E12-89D10A85DCBF}"/>
              </a:ext>
            </a:extLst>
          </p:cNvPr>
          <p:cNvSpPr>
            <a:spLocks noGrp="1"/>
          </p:cNvSpPr>
          <p:nvPr>
            <p:ph type="title"/>
          </p:nvPr>
        </p:nvSpPr>
        <p:spPr>
          <a:xfrm>
            <a:off x="1136428" y="627564"/>
            <a:ext cx="7474172" cy="1325563"/>
          </a:xfrm>
        </p:spPr>
        <p:txBody>
          <a:bodyPr>
            <a:normAutofit/>
          </a:bodyPr>
          <a:lstStyle/>
          <a:p>
            <a:r>
              <a:rPr lang="is-IS" dirty="0"/>
              <a:t>Almennt um flaggtækni</a:t>
            </a:r>
          </a:p>
        </p:txBody>
      </p:sp>
      <p:sp>
        <p:nvSpPr>
          <p:cNvPr id="9"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4D5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005B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drawing, clock&#10;&#10;Description automatically generated">
            <a:extLst>
              <a:ext uri="{FF2B5EF4-FFF2-40B4-BE49-F238E27FC236}">
                <a16:creationId xmlns:a16="http://schemas.microsoft.com/office/drawing/2014/main" id="{8EEBCF72-8116-4FA9-BACC-B3B7B4509DBC}"/>
              </a:ext>
            </a:extLst>
          </p:cNvPr>
          <p:cNvPicPr>
            <a:picLocks noChangeAspect="1"/>
          </p:cNvPicPr>
          <p:nvPr/>
        </p:nvPicPr>
        <p:blipFill>
          <a:blip r:embed="rId2"/>
          <a:stretch>
            <a:fillRect/>
          </a:stretch>
        </p:blipFill>
        <p:spPr>
          <a:xfrm>
            <a:off x="9254442" y="3120134"/>
            <a:ext cx="1462088" cy="617732"/>
          </a:xfrm>
          <a:prstGeom prst="rect">
            <a:avLst/>
          </a:prstGeom>
        </p:spPr>
      </p:pic>
      <p:sp>
        <p:nvSpPr>
          <p:cNvPr id="5" name="Content Placeholder 4">
            <a:extLst>
              <a:ext uri="{FF2B5EF4-FFF2-40B4-BE49-F238E27FC236}">
                <a16:creationId xmlns:a16="http://schemas.microsoft.com/office/drawing/2014/main" id="{CD0DFA0C-BAE0-44F6-B5D5-C35BCDE5B33E}"/>
              </a:ext>
            </a:extLst>
          </p:cNvPr>
          <p:cNvSpPr>
            <a:spLocks noGrp="1"/>
          </p:cNvSpPr>
          <p:nvPr>
            <p:ph idx="1"/>
          </p:nvPr>
        </p:nvSpPr>
        <p:spPr>
          <a:xfrm>
            <a:off x="838200" y="1825625"/>
            <a:ext cx="8077200" cy="4351338"/>
          </a:xfrm>
        </p:spPr>
        <p:txBody>
          <a:bodyPr>
            <a:normAutofit fontScale="92500" lnSpcReduction="20000"/>
          </a:bodyPr>
          <a:lstStyle/>
          <a:p>
            <a:r>
              <a:rPr lang="is-IS" dirty="0"/>
              <a:t>Flaggið á vera kyrrt á hlaupum</a:t>
            </a:r>
          </a:p>
          <a:p>
            <a:r>
              <a:rPr lang="is-IS" dirty="0">
                <a:sym typeface="Wingdings" panose="05000000000000000000" pitchFamily="2" charset="2"/>
              </a:rPr>
              <a:t>Skiptið um hönd neðan mittis (jafnvel þó flaggið sé komið upp)</a:t>
            </a:r>
          </a:p>
          <a:p>
            <a:r>
              <a:rPr lang="is-IS" dirty="0">
                <a:sym typeface="Wingdings" panose="05000000000000000000" pitchFamily="2" charset="2"/>
              </a:rPr>
              <a:t>Ekki of mikið í sundur með lappir í bendingum (axlabreidd)</a:t>
            </a:r>
          </a:p>
          <a:p>
            <a:r>
              <a:rPr lang="is-IS" dirty="0"/>
              <a:t>Aldrei horfa á flaggið – það er örugglega á sínum stað </a:t>
            </a:r>
            <a:r>
              <a:rPr lang="is-IS" dirty="0">
                <a:sym typeface="Wingdings" panose="05000000000000000000" pitchFamily="2" charset="2"/>
              </a:rPr>
              <a:t></a:t>
            </a:r>
          </a:p>
          <a:p>
            <a:r>
              <a:rPr lang="is-IS" dirty="0">
                <a:sym typeface="Wingdings" panose="05000000000000000000" pitchFamily="2" charset="2"/>
              </a:rPr>
              <a:t>Enga auka snúninga eða „sirkus takta“</a:t>
            </a:r>
          </a:p>
          <a:p>
            <a:r>
              <a:rPr lang="is-IS" dirty="0">
                <a:sym typeface="Wingdings" panose="05000000000000000000" pitchFamily="2" charset="2"/>
              </a:rPr>
              <a:t>Ekki fara inn á völlinn á hlaupum upp og niður</a:t>
            </a:r>
          </a:p>
          <a:p>
            <a:r>
              <a:rPr lang="is-IS" dirty="0">
                <a:sym typeface="Wingdings" panose="05000000000000000000" pitchFamily="2" charset="2"/>
              </a:rPr>
              <a:t>Ekki koma við boltann</a:t>
            </a:r>
          </a:p>
          <a:p>
            <a:r>
              <a:rPr lang="is-IS" dirty="0">
                <a:sym typeface="Wingdings" panose="05000000000000000000" pitchFamily="2" charset="2"/>
              </a:rPr>
              <a:t>Nota hljóðmerki eftir óskum D en þó yfirleitt þegar dæmt er leikbrot, rangstaða, í skiptingum og í tvísýnum ákvörðunum (tæpt </a:t>
            </a:r>
            <a:r>
              <a:rPr lang="is-IS" dirty="0" err="1">
                <a:sym typeface="Wingdings" panose="05000000000000000000" pitchFamily="2" charset="2"/>
              </a:rPr>
              <a:t>útaf</a:t>
            </a:r>
            <a:r>
              <a:rPr lang="is-IS" dirty="0">
                <a:sym typeface="Wingdings" panose="05000000000000000000" pitchFamily="2" charset="2"/>
              </a:rPr>
              <a:t> / tæpt skorað).</a:t>
            </a:r>
          </a:p>
          <a:p>
            <a:endParaRPr lang="is-IS" dirty="0"/>
          </a:p>
        </p:txBody>
      </p:sp>
    </p:spTree>
    <p:extLst>
      <p:ext uri="{BB962C8B-B14F-4D97-AF65-F5344CB8AC3E}">
        <p14:creationId xmlns:p14="http://schemas.microsoft.com/office/powerpoint/2010/main" val="531143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02F3C71-C981-4614-98EA-D6C494F809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3" y="321176"/>
            <a:ext cx="717424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8DA24C-C870-479D-AD9B-32ED282ACA2D}"/>
              </a:ext>
            </a:extLst>
          </p:cNvPr>
          <p:cNvSpPr>
            <a:spLocks noGrp="1"/>
          </p:cNvSpPr>
          <p:nvPr>
            <p:ph type="title"/>
          </p:nvPr>
        </p:nvSpPr>
        <p:spPr>
          <a:xfrm>
            <a:off x="821516" y="640263"/>
            <a:ext cx="6204984" cy="1344975"/>
          </a:xfrm>
        </p:spPr>
        <p:txBody>
          <a:bodyPr>
            <a:normAutofit/>
          </a:bodyPr>
          <a:lstStyle/>
          <a:p>
            <a:r>
              <a:rPr lang="is-IS" sz="4000"/>
              <a:t>Innkast</a:t>
            </a:r>
          </a:p>
        </p:txBody>
      </p:sp>
      <p:sp>
        <p:nvSpPr>
          <p:cNvPr id="3" name="Content Placeholder 2">
            <a:extLst>
              <a:ext uri="{FF2B5EF4-FFF2-40B4-BE49-F238E27FC236}">
                <a16:creationId xmlns:a16="http://schemas.microsoft.com/office/drawing/2014/main" id="{AB31C0C4-C452-4F85-979E-90E3D79ADA49}"/>
              </a:ext>
            </a:extLst>
          </p:cNvPr>
          <p:cNvSpPr>
            <a:spLocks noGrp="1"/>
          </p:cNvSpPr>
          <p:nvPr>
            <p:ph idx="1"/>
          </p:nvPr>
        </p:nvSpPr>
        <p:spPr>
          <a:xfrm>
            <a:off x="821515" y="2121762"/>
            <a:ext cx="6204984" cy="3626917"/>
          </a:xfrm>
        </p:spPr>
        <p:txBody>
          <a:bodyPr>
            <a:normAutofit/>
          </a:bodyPr>
          <a:lstStyle/>
          <a:p>
            <a:r>
              <a:rPr lang="is-IS" sz="2400"/>
              <a:t>Flaggið er framlenging handar</a:t>
            </a:r>
          </a:p>
          <a:p>
            <a:r>
              <a:rPr lang="is-IS" sz="2400"/>
              <a:t>Ekki sveigja úlnlið niður eða aftur og enga smiðstakta</a:t>
            </a:r>
          </a:p>
          <a:p>
            <a:r>
              <a:rPr lang="is-IS" sz="2400"/>
              <a:t>30-40° horn upp frá láréttu, neðsta flagghornið c.a. í axlarhæð (holning og stærð skipta máli)</a:t>
            </a:r>
          </a:p>
          <a:p>
            <a:endParaRPr lang="is-IS" sz="2400"/>
          </a:p>
        </p:txBody>
      </p:sp>
      <p:pic>
        <p:nvPicPr>
          <p:cNvPr id="4" name="Picture 3" descr="A picture containing drawing, clock&#10;&#10;Description automatically generated">
            <a:extLst>
              <a:ext uri="{FF2B5EF4-FFF2-40B4-BE49-F238E27FC236}">
                <a16:creationId xmlns:a16="http://schemas.microsoft.com/office/drawing/2014/main" id="{8EEBCF72-8116-4FA9-BACC-B3B7B4509DBC}"/>
              </a:ext>
            </a:extLst>
          </p:cNvPr>
          <p:cNvPicPr>
            <a:picLocks noChangeAspect="1"/>
          </p:cNvPicPr>
          <p:nvPr/>
        </p:nvPicPr>
        <p:blipFill>
          <a:blip r:embed="rId2"/>
          <a:stretch>
            <a:fillRect/>
          </a:stretch>
        </p:blipFill>
        <p:spPr>
          <a:xfrm>
            <a:off x="7829551" y="595950"/>
            <a:ext cx="4042409" cy="1707918"/>
          </a:xfrm>
          <a:prstGeom prst="rect">
            <a:avLst/>
          </a:prstGeom>
        </p:spPr>
      </p:pic>
      <p:pic>
        <p:nvPicPr>
          <p:cNvPr id="8" name="Picture 2" descr="C:\00-GUNNI-PRIVAT\2010-14_KSI\2014 - FLAGTÆKNI OG STÍLL AD\AD BENDINGAR 1.jpg">
            <a:extLst>
              <a:ext uri="{FF2B5EF4-FFF2-40B4-BE49-F238E27FC236}">
                <a16:creationId xmlns:a16="http://schemas.microsoft.com/office/drawing/2014/main" id="{C91E6699-0F15-484F-848E-9CDCF5980A4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009" t="19676" r="6751" b="50733"/>
          <a:stretch/>
        </p:blipFill>
        <p:spPr bwMode="auto">
          <a:xfrm>
            <a:off x="7829551" y="3223052"/>
            <a:ext cx="4042410" cy="2600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58844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DA24C-C870-479D-AD9B-32ED282ACA2D}"/>
              </a:ext>
            </a:extLst>
          </p:cNvPr>
          <p:cNvSpPr>
            <a:spLocks noGrp="1"/>
          </p:cNvSpPr>
          <p:nvPr>
            <p:ph type="title"/>
          </p:nvPr>
        </p:nvSpPr>
        <p:spPr>
          <a:xfrm>
            <a:off x="821516" y="640263"/>
            <a:ext cx="6204984" cy="1344975"/>
          </a:xfrm>
        </p:spPr>
        <p:txBody>
          <a:bodyPr>
            <a:normAutofit/>
          </a:bodyPr>
          <a:lstStyle/>
          <a:p>
            <a:r>
              <a:rPr lang="is-IS" sz="4000"/>
              <a:t>Innkast</a:t>
            </a:r>
          </a:p>
        </p:txBody>
      </p:sp>
      <p:sp>
        <p:nvSpPr>
          <p:cNvPr id="3" name="Content Placeholder 2">
            <a:extLst>
              <a:ext uri="{FF2B5EF4-FFF2-40B4-BE49-F238E27FC236}">
                <a16:creationId xmlns:a16="http://schemas.microsoft.com/office/drawing/2014/main" id="{AB31C0C4-C452-4F85-979E-90E3D79ADA49}"/>
              </a:ext>
            </a:extLst>
          </p:cNvPr>
          <p:cNvSpPr>
            <a:spLocks noGrp="1"/>
          </p:cNvSpPr>
          <p:nvPr>
            <p:ph idx="1"/>
          </p:nvPr>
        </p:nvSpPr>
        <p:spPr>
          <a:xfrm>
            <a:off x="821515" y="2121762"/>
            <a:ext cx="6204984" cy="3626917"/>
          </a:xfrm>
        </p:spPr>
        <p:txBody>
          <a:bodyPr>
            <a:normAutofit fontScale="92500" lnSpcReduction="20000"/>
          </a:bodyPr>
          <a:lstStyle/>
          <a:p>
            <a:r>
              <a:rPr lang="is-IS" dirty="0"/>
              <a:t>Ef bolti fer augljóslega </a:t>
            </a:r>
            <a:r>
              <a:rPr lang="is-IS" dirty="0" err="1"/>
              <a:t>útaf</a:t>
            </a:r>
            <a:r>
              <a:rPr lang="is-IS" dirty="0"/>
              <a:t>:</a:t>
            </a:r>
          </a:p>
          <a:p>
            <a:pPr lvl="1"/>
            <a:r>
              <a:rPr lang="is-IS" i="1" dirty="0"/>
              <a:t>Ykkar megin</a:t>
            </a:r>
            <a:r>
              <a:rPr lang="is-IS" dirty="0"/>
              <a:t>: Beint í bendingu</a:t>
            </a:r>
          </a:p>
          <a:p>
            <a:pPr lvl="1"/>
            <a:r>
              <a:rPr lang="is-IS" i="1" dirty="0"/>
              <a:t>D megin</a:t>
            </a:r>
            <a:r>
              <a:rPr lang="is-IS" dirty="0"/>
              <a:t>: setjið þá flagg í „rétta“ hendi og bíðið eftir viðbrögðum D og svo í bendingu</a:t>
            </a:r>
          </a:p>
          <a:p>
            <a:pPr marL="457200" lvl="1" indent="0">
              <a:buNone/>
            </a:pPr>
            <a:endParaRPr lang="is-IS" dirty="0"/>
          </a:p>
          <a:p>
            <a:r>
              <a:rPr lang="is-IS" dirty="0"/>
              <a:t>Ef bolti fer tæpt </a:t>
            </a:r>
            <a:r>
              <a:rPr lang="is-IS" dirty="0" err="1"/>
              <a:t>útaf</a:t>
            </a:r>
            <a:r>
              <a:rPr lang="is-IS" dirty="0"/>
              <a:t>:</a:t>
            </a:r>
          </a:p>
          <a:p>
            <a:pPr lvl="1"/>
            <a:r>
              <a:rPr lang="is-IS" i="1" dirty="0"/>
              <a:t>Ykkar megin</a:t>
            </a:r>
            <a:r>
              <a:rPr lang="is-IS" dirty="0"/>
              <a:t>: Upp með flagg í „réttri“ hendi , bíðið eftir flauti og svo niður í bendingu</a:t>
            </a:r>
          </a:p>
          <a:p>
            <a:pPr lvl="1"/>
            <a:r>
              <a:rPr lang="is-IS" i="1" dirty="0"/>
              <a:t>D megin</a:t>
            </a:r>
            <a:r>
              <a:rPr lang="is-IS" dirty="0"/>
              <a:t>: Upp með flagg í „réttri“ hendi, bíðið eftir viðbrögðum D (flaut / bending /merki) og svo í bendingu (muna að skipta niðri ef á þarf að halda)</a:t>
            </a:r>
          </a:p>
          <a:p>
            <a:endParaRPr lang="is-IS" sz="2400" dirty="0"/>
          </a:p>
        </p:txBody>
      </p:sp>
      <p:pic>
        <p:nvPicPr>
          <p:cNvPr id="4" name="Picture 3" descr="A picture containing drawing, clock&#10;&#10;Description automatically generated">
            <a:extLst>
              <a:ext uri="{FF2B5EF4-FFF2-40B4-BE49-F238E27FC236}">
                <a16:creationId xmlns:a16="http://schemas.microsoft.com/office/drawing/2014/main" id="{8EEBCF72-8116-4FA9-BACC-B3B7B4509DBC}"/>
              </a:ext>
            </a:extLst>
          </p:cNvPr>
          <p:cNvPicPr>
            <a:picLocks noChangeAspect="1"/>
          </p:cNvPicPr>
          <p:nvPr/>
        </p:nvPicPr>
        <p:blipFill>
          <a:blip r:embed="rId2"/>
          <a:stretch>
            <a:fillRect/>
          </a:stretch>
        </p:blipFill>
        <p:spPr>
          <a:xfrm>
            <a:off x="7829551" y="595950"/>
            <a:ext cx="4042409" cy="1707918"/>
          </a:xfrm>
          <a:prstGeom prst="rect">
            <a:avLst/>
          </a:prstGeom>
        </p:spPr>
      </p:pic>
      <p:pic>
        <p:nvPicPr>
          <p:cNvPr id="8" name="Picture 2" descr="C:\00-GUNNI-PRIVAT\2010-14_KSI\2014 - FLAGTÆKNI OG STÍLL AD\AD BENDINGAR 1.jpg">
            <a:extLst>
              <a:ext uri="{FF2B5EF4-FFF2-40B4-BE49-F238E27FC236}">
                <a16:creationId xmlns:a16="http://schemas.microsoft.com/office/drawing/2014/main" id="{C91E6699-0F15-484F-848E-9CDCF5980A4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009" t="19676" r="6751" b="50733"/>
          <a:stretch/>
        </p:blipFill>
        <p:spPr bwMode="auto">
          <a:xfrm>
            <a:off x="7829551" y="3223052"/>
            <a:ext cx="4042410" cy="2600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69883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2B886CF-D3D5-4CDE-A0D0-35994223D8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4F93EA3-4F10-4FED-8377-6E31B069E4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E0CA85A-9E87-456B-88AA-8A43C4A4D7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2376" y="891540"/>
            <a:ext cx="6100192" cy="5071110"/>
          </a:xfrm>
          <a:prstGeom prst="rect">
            <a:avLst/>
          </a:prstGeom>
          <a:solidFill>
            <a:schemeClr val="tx1">
              <a:lumMod val="50000"/>
              <a:lumOff val="5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8DA24C-C870-479D-AD9B-32ED282ACA2D}"/>
              </a:ext>
            </a:extLst>
          </p:cNvPr>
          <p:cNvSpPr>
            <a:spLocks noGrp="1"/>
          </p:cNvSpPr>
          <p:nvPr>
            <p:ph type="title"/>
          </p:nvPr>
        </p:nvSpPr>
        <p:spPr>
          <a:xfrm>
            <a:off x="1078752" y="1054121"/>
            <a:ext cx="5067537" cy="1184112"/>
          </a:xfrm>
        </p:spPr>
        <p:txBody>
          <a:bodyPr>
            <a:normAutofit/>
          </a:bodyPr>
          <a:lstStyle/>
          <a:p>
            <a:r>
              <a:rPr lang="is-IS" sz="4000" dirty="0"/>
              <a:t>Horn- eða markspyrna</a:t>
            </a:r>
          </a:p>
        </p:txBody>
      </p:sp>
      <p:sp>
        <p:nvSpPr>
          <p:cNvPr id="3" name="Content Placeholder 2">
            <a:extLst>
              <a:ext uri="{FF2B5EF4-FFF2-40B4-BE49-F238E27FC236}">
                <a16:creationId xmlns:a16="http://schemas.microsoft.com/office/drawing/2014/main" id="{AB31C0C4-C452-4F85-979E-90E3D79ADA49}"/>
              </a:ext>
            </a:extLst>
          </p:cNvPr>
          <p:cNvSpPr>
            <a:spLocks noGrp="1"/>
          </p:cNvSpPr>
          <p:nvPr>
            <p:ph idx="1"/>
          </p:nvPr>
        </p:nvSpPr>
        <p:spPr>
          <a:xfrm>
            <a:off x="1078992" y="2399100"/>
            <a:ext cx="5067294" cy="3400968"/>
          </a:xfrm>
        </p:spPr>
        <p:txBody>
          <a:bodyPr>
            <a:normAutofit/>
          </a:bodyPr>
          <a:lstStyle/>
          <a:p>
            <a:r>
              <a:rPr lang="is-IS" sz="2000"/>
              <a:t>Gefið merkið við hornfána, hægri hönd og snúið að velli</a:t>
            </a:r>
          </a:p>
          <a:p>
            <a:r>
              <a:rPr lang="is-IS" sz="2000"/>
              <a:t>Horn: 30-40° horn niður frá láréttu og c.a. 2m frá fána</a:t>
            </a:r>
          </a:p>
          <a:p>
            <a:r>
              <a:rPr lang="is-IS" sz="2000"/>
              <a:t>Ekki sveigja úlnlið niður</a:t>
            </a:r>
          </a:p>
          <a:p>
            <a:r>
              <a:rPr lang="is-IS" sz="2000"/>
              <a:t>Augljós markspyrna og þið eruð staddir langt frá endalínu: nægjanlegt að gefa merki við markteigslínu.</a:t>
            </a:r>
          </a:p>
          <a:p>
            <a:endParaRPr lang="is-IS" sz="2000"/>
          </a:p>
          <a:p>
            <a:endParaRPr lang="is-IS" sz="2000"/>
          </a:p>
        </p:txBody>
      </p:sp>
      <p:pic>
        <p:nvPicPr>
          <p:cNvPr id="7" name="Picture 2" descr="C:\00-GUNNI-PRIVAT\2010-14_KSI\2014 - FLAGTÆKNI OG STÍLL AD\AD BENDINGAR 1.jpg">
            <a:extLst>
              <a:ext uri="{FF2B5EF4-FFF2-40B4-BE49-F238E27FC236}">
                <a16:creationId xmlns:a16="http://schemas.microsoft.com/office/drawing/2014/main" id="{EFB06D55-B0DD-431B-8E8A-BE75D0746DA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0710" b="9555"/>
          <a:stretch/>
        </p:blipFill>
        <p:spPr bwMode="auto">
          <a:xfrm>
            <a:off x="7544944" y="1054122"/>
            <a:ext cx="4017634" cy="1872028"/>
          </a:xfrm>
          <a:prstGeom prst="rect">
            <a:avLst/>
          </a:prstGeom>
          <a:noFill/>
          <a:effectLst>
            <a:outerShdw blurRad="406400" dist="317500" dir="5400000" sx="89000" sy="8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pic>
        <p:nvPicPr>
          <p:cNvPr id="4" name="Picture 3" descr="A picture containing drawing, clock&#10;&#10;Description automatically generated">
            <a:extLst>
              <a:ext uri="{FF2B5EF4-FFF2-40B4-BE49-F238E27FC236}">
                <a16:creationId xmlns:a16="http://schemas.microsoft.com/office/drawing/2014/main" id="{8EEBCF72-8116-4FA9-BACC-B3B7B4509DBC}"/>
              </a:ext>
            </a:extLst>
          </p:cNvPr>
          <p:cNvPicPr>
            <a:picLocks noChangeAspect="1"/>
          </p:cNvPicPr>
          <p:nvPr/>
        </p:nvPicPr>
        <p:blipFill>
          <a:blip r:embed="rId3"/>
          <a:stretch>
            <a:fillRect/>
          </a:stretch>
        </p:blipFill>
        <p:spPr>
          <a:xfrm>
            <a:off x="7545250" y="3926580"/>
            <a:ext cx="4017634" cy="1697450"/>
          </a:xfrm>
          <a:prstGeom prst="rect">
            <a:avLst/>
          </a:prstGeom>
          <a:effectLst>
            <a:outerShdw blurRad="406400" dist="317500" dir="5400000" sx="89000" sy="89000" rotWithShape="0">
              <a:prstClr val="black">
                <a:alpha val="15000"/>
              </a:prstClr>
            </a:outerShdw>
          </a:effectLst>
        </p:spPr>
      </p:pic>
    </p:spTree>
    <p:extLst>
      <p:ext uri="{BB962C8B-B14F-4D97-AF65-F5344CB8AC3E}">
        <p14:creationId xmlns:p14="http://schemas.microsoft.com/office/powerpoint/2010/main" val="3972730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2B886CF-D3D5-4CDE-A0D0-35994223D8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4F93EA3-4F10-4FED-8377-6E31B069E4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E0CA85A-9E87-456B-88AA-8A43C4A4D7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2376" y="891540"/>
            <a:ext cx="6100192" cy="5071110"/>
          </a:xfrm>
          <a:prstGeom prst="rect">
            <a:avLst/>
          </a:prstGeom>
          <a:solidFill>
            <a:schemeClr val="tx1">
              <a:lumMod val="50000"/>
              <a:lumOff val="5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8DA24C-C870-479D-AD9B-32ED282ACA2D}"/>
              </a:ext>
            </a:extLst>
          </p:cNvPr>
          <p:cNvSpPr>
            <a:spLocks noGrp="1"/>
          </p:cNvSpPr>
          <p:nvPr>
            <p:ph type="title"/>
          </p:nvPr>
        </p:nvSpPr>
        <p:spPr>
          <a:xfrm>
            <a:off x="1078752" y="1054121"/>
            <a:ext cx="5067537" cy="1184112"/>
          </a:xfrm>
        </p:spPr>
        <p:txBody>
          <a:bodyPr>
            <a:normAutofit/>
          </a:bodyPr>
          <a:lstStyle/>
          <a:p>
            <a:r>
              <a:rPr lang="is-IS" sz="4000" dirty="0"/>
              <a:t>Horn- eða markspyrna</a:t>
            </a:r>
          </a:p>
        </p:txBody>
      </p:sp>
      <p:sp>
        <p:nvSpPr>
          <p:cNvPr id="3" name="Content Placeholder 2">
            <a:extLst>
              <a:ext uri="{FF2B5EF4-FFF2-40B4-BE49-F238E27FC236}">
                <a16:creationId xmlns:a16="http://schemas.microsoft.com/office/drawing/2014/main" id="{AB31C0C4-C452-4F85-979E-90E3D79ADA49}"/>
              </a:ext>
            </a:extLst>
          </p:cNvPr>
          <p:cNvSpPr>
            <a:spLocks noGrp="1"/>
          </p:cNvSpPr>
          <p:nvPr>
            <p:ph idx="1"/>
          </p:nvPr>
        </p:nvSpPr>
        <p:spPr>
          <a:xfrm>
            <a:off x="1078992" y="2399100"/>
            <a:ext cx="5067294" cy="3400968"/>
          </a:xfrm>
        </p:spPr>
        <p:txBody>
          <a:bodyPr>
            <a:normAutofit fontScale="62500" lnSpcReduction="20000"/>
          </a:bodyPr>
          <a:lstStyle/>
          <a:p>
            <a:r>
              <a:rPr lang="is-IS" dirty="0"/>
              <a:t>Ef bolti fer augljóslega </a:t>
            </a:r>
            <a:r>
              <a:rPr lang="is-IS" dirty="0" err="1"/>
              <a:t>útaf</a:t>
            </a:r>
            <a:r>
              <a:rPr lang="is-IS" dirty="0"/>
              <a:t>:</a:t>
            </a:r>
          </a:p>
          <a:p>
            <a:pPr lvl="1"/>
            <a:r>
              <a:rPr lang="is-IS" i="1" dirty="0"/>
              <a:t>Ykkar megin</a:t>
            </a:r>
            <a:r>
              <a:rPr lang="is-IS" dirty="0"/>
              <a:t>: Beint í bendingu</a:t>
            </a:r>
          </a:p>
          <a:p>
            <a:pPr lvl="1"/>
            <a:r>
              <a:rPr lang="is-IS" i="1" dirty="0"/>
              <a:t>D megin</a:t>
            </a:r>
            <a:r>
              <a:rPr lang="is-IS" dirty="0"/>
              <a:t>: bíðið eftir viðbrögðum D og svo í bendingu</a:t>
            </a:r>
          </a:p>
          <a:p>
            <a:pPr marL="457200" lvl="1" indent="0">
              <a:buNone/>
            </a:pPr>
            <a:endParaRPr lang="is-IS" dirty="0"/>
          </a:p>
          <a:p>
            <a:r>
              <a:rPr lang="is-IS" dirty="0"/>
              <a:t>Ef bolti fer tæpt </a:t>
            </a:r>
            <a:r>
              <a:rPr lang="is-IS" dirty="0" err="1"/>
              <a:t>útaf</a:t>
            </a:r>
            <a:r>
              <a:rPr lang="is-IS" dirty="0"/>
              <a:t>:</a:t>
            </a:r>
          </a:p>
          <a:p>
            <a:pPr lvl="1"/>
            <a:r>
              <a:rPr lang="is-IS" i="1" dirty="0"/>
              <a:t>Ykkar megin</a:t>
            </a:r>
            <a:r>
              <a:rPr lang="is-IS" dirty="0"/>
              <a:t>: Upp með flagg, bíðið eftir flauti og svo í bendingu</a:t>
            </a:r>
          </a:p>
          <a:p>
            <a:pPr lvl="1"/>
            <a:r>
              <a:rPr lang="is-IS" i="1" dirty="0"/>
              <a:t>D megin</a:t>
            </a:r>
            <a:r>
              <a:rPr lang="is-IS" dirty="0"/>
              <a:t>: Upp með flagg í „réttri“ hendi, bíðið eftir viðbrögðum D (flaut / bending /merki) og svo í bendingu</a:t>
            </a:r>
          </a:p>
          <a:p>
            <a:pPr marL="342900" lvl="1" indent="-342900"/>
            <a:endParaRPr lang="is-IS" sz="3200" dirty="0"/>
          </a:p>
          <a:p>
            <a:pPr marL="342900" lvl="1" indent="-342900"/>
            <a:r>
              <a:rPr lang="is-IS" sz="3200" dirty="0"/>
              <a:t>Fara fyrir bolta ef D stöðvar leik t.d. vegna aðvarana</a:t>
            </a:r>
          </a:p>
          <a:p>
            <a:endParaRPr lang="is-IS" sz="2000" dirty="0"/>
          </a:p>
          <a:p>
            <a:endParaRPr lang="is-IS" sz="2000" dirty="0"/>
          </a:p>
        </p:txBody>
      </p:sp>
      <p:pic>
        <p:nvPicPr>
          <p:cNvPr id="7" name="Picture 2" descr="C:\00-GUNNI-PRIVAT\2010-14_KSI\2014 - FLAGTÆKNI OG STÍLL AD\AD BENDINGAR 1.jpg">
            <a:extLst>
              <a:ext uri="{FF2B5EF4-FFF2-40B4-BE49-F238E27FC236}">
                <a16:creationId xmlns:a16="http://schemas.microsoft.com/office/drawing/2014/main" id="{EFB06D55-B0DD-431B-8E8A-BE75D0746DA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0710" b="9555"/>
          <a:stretch/>
        </p:blipFill>
        <p:spPr bwMode="auto">
          <a:xfrm>
            <a:off x="7544944" y="1054122"/>
            <a:ext cx="4017634" cy="1872028"/>
          </a:xfrm>
          <a:prstGeom prst="rect">
            <a:avLst/>
          </a:prstGeom>
          <a:noFill/>
          <a:effectLst>
            <a:outerShdw blurRad="406400" dist="317500" dir="5400000" sx="89000" sy="8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pic>
        <p:nvPicPr>
          <p:cNvPr id="4" name="Picture 3" descr="A picture containing drawing, clock&#10;&#10;Description automatically generated">
            <a:extLst>
              <a:ext uri="{FF2B5EF4-FFF2-40B4-BE49-F238E27FC236}">
                <a16:creationId xmlns:a16="http://schemas.microsoft.com/office/drawing/2014/main" id="{8EEBCF72-8116-4FA9-BACC-B3B7B4509DBC}"/>
              </a:ext>
            </a:extLst>
          </p:cNvPr>
          <p:cNvPicPr>
            <a:picLocks noChangeAspect="1"/>
          </p:cNvPicPr>
          <p:nvPr/>
        </p:nvPicPr>
        <p:blipFill>
          <a:blip r:embed="rId3"/>
          <a:stretch>
            <a:fillRect/>
          </a:stretch>
        </p:blipFill>
        <p:spPr>
          <a:xfrm>
            <a:off x="7545250" y="3926580"/>
            <a:ext cx="4017634" cy="1697450"/>
          </a:xfrm>
          <a:prstGeom prst="rect">
            <a:avLst/>
          </a:prstGeom>
          <a:effectLst>
            <a:outerShdw blurRad="406400" dist="317500" dir="5400000" sx="89000" sy="89000" rotWithShape="0">
              <a:prstClr val="black">
                <a:alpha val="15000"/>
              </a:prstClr>
            </a:outerShdw>
          </a:effectLst>
        </p:spPr>
      </p:pic>
    </p:spTree>
    <p:extLst>
      <p:ext uri="{BB962C8B-B14F-4D97-AF65-F5344CB8AC3E}">
        <p14:creationId xmlns:p14="http://schemas.microsoft.com/office/powerpoint/2010/main" val="10572667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224</TotalTime>
  <Words>1895</Words>
  <Application>Microsoft Office PowerPoint</Application>
  <PresentationFormat>Widescreen</PresentationFormat>
  <Paragraphs>157</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Calibri Light</vt:lpstr>
      <vt:lpstr>Office Theme</vt:lpstr>
      <vt:lpstr>Aðstoðardómarinn</vt:lpstr>
      <vt:lpstr>FLAGGTÆKNI OG MERKJAGJÖF AD PRAKTÍSK ATRIÐI FYRIR AD</vt:lpstr>
      <vt:lpstr>Formáli</vt:lpstr>
      <vt:lpstr>Almennt um flaggtækni</vt:lpstr>
      <vt:lpstr>Almennt um flaggtækni</vt:lpstr>
      <vt:lpstr>Innkast</vt:lpstr>
      <vt:lpstr>Innkast</vt:lpstr>
      <vt:lpstr>Horn- eða markspyrna</vt:lpstr>
      <vt:lpstr>Horn- eða markspyrna</vt:lpstr>
      <vt:lpstr>Leikbrot</vt:lpstr>
      <vt:lpstr>Rangstaða</vt:lpstr>
      <vt:lpstr>Brot innan / utan vítateigs</vt:lpstr>
      <vt:lpstr>Staðsetning í Vítaspyrnu</vt:lpstr>
      <vt:lpstr>Leikmannaskipti án 4D</vt:lpstr>
      <vt:lpstr>Skráning</vt:lpstr>
      <vt:lpstr>Viðbótarbendingar</vt:lpstr>
      <vt:lpstr>Viðbótarbendingar</vt:lpstr>
      <vt:lpstr>Markskoðun</vt:lpstr>
      <vt:lpstr>Gengið til vallar og hlutkesti</vt:lpstr>
      <vt:lpstr>Önnur praktísk atriði</vt:lpstr>
      <vt:lpstr>Undirbúningur fyrir leiki</vt:lpstr>
      <vt:lpstr>Vita sitt hlutverk</vt:lpstr>
      <vt:lpstr>Eftir leik</vt:lpstr>
      <vt:lpstr>Að lokum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Aðstoðardómarinn</dc:title>
  <dc:creator>Frosti Viðar Gunnarsson [IAK-S-H19]</dc:creator>
  <cp:lastModifiedBy>KSÍ - Magnús Már  Jónsson</cp:lastModifiedBy>
  <cp:revision>4</cp:revision>
  <dcterms:created xsi:type="dcterms:W3CDTF">2020-05-11T13:00:01Z</dcterms:created>
  <dcterms:modified xsi:type="dcterms:W3CDTF">2020-05-14T13:01:40Z</dcterms:modified>
</cp:coreProperties>
</file>